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2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Monostable Test Structure</a:t>
            </a:r>
            <a:endParaRPr lang="en-GB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Sheet1!$A$2:$A$20</c:f>
              <c:numCache>
                <c:formatCode>General</c:formatCode>
                <c:ptCount val="19"/>
                <c:pt idx="0">
                  <c:v>2500</c:v>
                </c:pt>
                <c:pt idx="1">
                  <c:v>2400</c:v>
                </c:pt>
                <c:pt idx="2">
                  <c:v>2300</c:v>
                </c:pt>
                <c:pt idx="3">
                  <c:v>2200</c:v>
                </c:pt>
                <c:pt idx="4">
                  <c:v>2100</c:v>
                </c:pt>
                <c:pt idx="5">
                  <c:v>2000</c:v>
                </c:pt>
                <c:pt idx="6">
                  <c:v>1900</c:v>
                </c:pt>
                <c:pt idx="7">
                  <c:v>1800</c:v>
                </c:pt>
                <c:pt idx="8">
                  <c:v>1700</c:v>
                </c:pt>
                <c:pt idx="9">
                  <c:v>1600</c:v>
                </c:pt>
                <c:pt idx="10">
                  <c:v>1500</c:v>
                </c:pt>
                <c:pt idx="11">
                  <c:v>1400</c:v>
                </c:pt>
                <c:pt idx="12">
                  <c:v>1300</c:v>
                </c:pt>
                <c:pt idx="13">
                  <c:v>1200</c:v>
                </c:pt>
                <c:pt idx="14">
                  <c:v>1100</c:v>
                </c:pt>
                <c:pt idx="15">
                  <c:v>900</c:v>
                </c:pt>
                <c:pt idx="16">
                  <c:v>700</c:v>
                </c:pt>
                <c:pt idx="17">
                  <c:v>500</c:v>
                </c:pt>
                <c:pt idx="18">
                  <c:v>300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722</c:v>
                </c:pt>
                <c:pt idx="1">
                  <c:v>614</c:v>
                </c:pt>
                <c:pt idx="2">
                  <c:v>522</c:v>
                </c:pt>
                <c:pt idx="3">
                  <c:v>460</c:v>
                </c:pt>
                <c:pt idx="4">
                  <c:v>400</c:v>
                </c:pt>
                <c:pt idx="5">
                  <c:v>358</c:v>
                </c:pt>
                <c:pt idx="6">
                  <c:v>322</c:v>
                </c:pt>
                <c:pt idx="7">
                  <c:v>290</c:v>
                </c:pt>
                <c:pt idx="8">
                  <c:v>263</c:v>
                </c:pt>
                <c:pt idx="9">
                  <c:v>236</c:v>
                </c:pt>
                <c:pt idx="10">
                  <c:v>216</c:v>
                </c:pt>
                <c:pt idx="11">
                  <c:v>201</c:v>
                </c:pt>
                <c:pt idx="12">
                  <c:v>188</c:v>
                </c:pt>
                <c:pt idx="13">
                  <c:v>179</c:v>
                </c:pt>
                <c:pt idx="14">
                  <c:v>175</c:v>
                </c:pt>
                <c:pt idx="15">
                  <c:v>207</c:v>
                </c:pt>
                <c:pt idx="16">
                  <c:v>268</c:v>
                </c:pt>
                <c:pt idx="17">
                  <c:v>366</c:v>
                </c:pt>
                <c:pt idx="18">
                  <c:v>580</c:v>
                </c:pt>
              </c:numCache>
            </c:numRef>
          </c:yVal>
        </c:ser>
        <c:dLbls/>
        <c:axId val="53455872"/>
        <c:axId val="62801024"/>
      </c:scatterChart>
      <c:valAx>
        <c:axId val="53455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DAC 15</a:t>
                </a:r>
                <a:endParaRPr lang="en-GB" dirty="0"/>
              </a:p>
            </c:rich>
          </c:tx>
          <c:layout/>
        </c:title>
        <c:numFmt formatCode="General" sourceLinked="1"/>
        <c:majorTickMark val="none"/>
        <c:tickLblPos val="nextTo"/>
        <c:crossAx val="62801024"/>
        <c:crosses val="autoZero"/>
        <c:crossBetween val="midCat"/>
      </c:valAx>
      <c:valAx>
        <c:axId val="62801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Pulse Length (ns)</a:t>
                </a:r>
                <a:endParaRPr lang="en-GB" dirty="0"/>
              </a:p>
            </c:rich>
          </c:tx>
          <c:layout/>
        </c:title>
        <c:numFmt formatCode="General" sourceLinked="1"/>
        <c:majorTickMark val="none"/>
        <c:tickLblPos val="nextTo"/>
        <c:crossAx val="53455872"/>
        <c:crosses val="autoZero"/>
        <c:crossBetween val="midCat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TPAC1.1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Jamie Crooks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143000"/>
            <a:ext cx="1752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2">
                    <a:lumMod val="25000"/>
                  </a:schemeClr>
                </a:solidFill>
              </a:rPr>
              <a:t>TPAC1.1</a:t>
            </a:r>
            <a:r>
              <a:rPr lang="en-GB" sz="5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sz="5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(honest)</a:t>
            </a:r>
            <a:endParaRPr lang="en-GB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IMG_0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81" t="20203" r="28534" b="5717"/>
          <a:stretch>
            <a:fillRect/>
          </a:stretch>
        </p:blipFill>
        <p:spPr>
          <a:xfrm>
            <a:off x="-1" y="0"/>
            <a:ext cx="7169727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First Batch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943600" cy="5791200"/>
          </a:xfrm>
        </p:spPr>
        <p:txBody>
          <a:bodyPr>
            <a:noAutofit/>
          </a:bodyPr>
          <a:lstStyle/>
          <a:p>
            <a:r>
              <a:rPr lang="en-GB" sz="2400" dirty="0" smtClean="0"/>
              <a:t>Four boards</a:t>
            </a:r>
          </a:p>
          <a:p>
            <a:pPr lvl="1"/>
            <a:r>
              <a:rPr lang="en-GB" sz="1800" dirty="0" smtClean="0"/>
              <a:t>Received 10 at last meeting from Paul</a:t>
            </a:r>
          </a:p>
          <a:p>
            <a:pPr lvl="1"/>
            <a:r>
              <a:rPr lang="en-GB" sz="1800" dirty="0" smtClean="0"/>
              <a:t>Tested before bonding</a:t>
            </a:r>
          </a:p>
          <a:p>
            <a:pPr lvl="2"/>
            <a:r>
              <a:rPr lang="en-GB" sz="1400" dirty="0" smtClean="0"/>
              <a:t>9 boards operated correctly, testing…</a:t>
            </a:r>
          </a:p>
          <a:p>
            <a:pPr lvl="3"/>
            <a:r>
              <a:rPr lang="en-GB" sz="900" dirty="0" smtClean="0"/>
              <a:t>Operating current</a:t>
            </a:r>
          </a:p>
          <a:p>
            <a:pPr lvl="3"/>
            <a:r>
              <a:rPr lang="en-GB" sz="900" dirty="0" smtClean="0"/>
              <a:t>Board ID</a:t>
            </a:r>
          </a:p>
          <a:p>
            <a:pPr lvl="3"/>
            <a:r>
              <a:rPr lang="en-GB" sz="900" dirty="0" smtClean="0"/>
              <a:t>PCB temperature</a:t>
            </a:r>
          </a:p>
          <a:p>
            <a:pPr lvl="3"/>
            <a:r>
              <a:rPr lang="en-GB" sz="900" dirty="0" smtClean="0"/>
              <a:t>Probed voltages at all power jumpers</a:t>
            </a:r>
          </a:p>
          <a:p>
            <a:pPr lvl="3"/>
            <a:r>
              <a:rPr lang="en-GB" sz="900" dirty="0" smtClean="0"/>
              <a:t>DAC references initial value and read/write</a:t>
            </a:r>
          </a:p>
          <a:p>
            <a:pPr lvl="2"/>
            <a:r>
              <a:rPr lang="en-GB" sz="1400" dirty="0" smtClean="0"/>
              <a:t>1 board showed no response from one of the DAC banks</a:t>
            </a:r>
          </a:p>
          <a:p>
            <a:pPr lvl="3"/>
            <a:r>
              <a:rPr lang="en-GB" sz="900" dirty="0" smtClean="0"/>
              <a:t>Returned to IC for investigation</a:t>
            </a:r>
            <a:endParaRPr lang="en-GB" sz="900" dirty="0" smtClean="0"/>
          </a:p>
          <a:p>
            <a:r>
              <a:rPr lang="en-GB" sz="2400" dirty="0" smtClean="0"/>
              <a:t>Four chips (12u </a:t>
            </a:r>
            <a:r>
              <a:rPr lang="en-GB" sz="2400" dirty="0" err="1" smtClean="0"/>
              <a:t>epi</a:t>
            </a:r>
            <a:r>
              <a:rPr lang="en-GB" sz="2400" dirty="0" smtClean="0"/>
              <a:t>, with DPW)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Three had a power-ground short!</a:t>
            </a:r>
          </a:p>
          <a:p>
            <a:r>
              <a:rPr lang="en-GB" sz="2400" dirty="0" smtClean="0"/>
              <a:t>One had sensible power consumption</a:t>
            </a:r>
            <a:endParaRPr lang="en-GB" sz="1400" dirty="0" smtClean="0"/>
          </a:p>
          <a:p>
            <a:pPr lvl="1"/>
            <a:r>
              <a:rPr lang="en-GB" sz="1400" dirty="0" smtClean="0"/>
              <a:t>Most likely a bonding problem</a:t>
            </a:r>
          </a:p>
          <a:p>
            <a:pPr lvl="1"/>
            <a:r>
              <a:rPr lang="en-GB" sz="1400" dirty="0" smtClean="0"/>
              <a:t>New bond program in use for the larger bond pads</a:t>
            </a:r>
          </a:p>
          <a:p>
            <a:pPr lvl="1"/>
            <a:r>
              <a:rPr lang="en-GB" sz="1400" dirty="0" smtClean="0"/>
              <a:t>Inspection under microscope shows no </a:t>
            </a:r>
            <a:r>
              <a:rPr lang="en-GB" sz="1400" dirty="0" err="1" smtClean="0"/>
              <a:t>obviuos</a:t>
            </a:r>
            <a:r>
              <a:rPr lang="en-GB" sz="1400" dirty="0" smtClean="0"/>
              <a:t> evidence as before, but some occasional material deposits on scribe lane</a:t>
            </a:r>
          </a:p>
          <a:p>
            <a:pPr lvl="1"/>
            <a:r>
              <a:rPr lang="en-GB" sz="1400" dirty="0" smtClean="0"/>
              <a:t>Bond program will be modified and a chip reworked to test</a:t>
            </a:r>
          </a:p>
          <a:p>
            <a:endParaRPr lang="en-GB" sz="1800" dirty="0"/>
          </a:p>
        </p:txBody>
      </p:sp>
      <p:sp>
        <p:nvSpPr>
          <p:cNvPr id="5" name="Down Arrow 4"/>
          <p:cNvSpPr/>
          <p:nvPr/>
        </p:nvSpPr>
        <p:spPr>
          <a:xfrm>
            <a:off x="838200" y="4038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Very First Tests </a:t>
            </a:r>
            <a:r>
              <a:rPr lang="en-GB" sz="1800" dirty="0" smtClean="0"/>
              <a:t>(#32)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352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Power </a:t>
            </a:r>
            <a:r>
              <a:rPr lang="en-GB" sz="2000" dirty="0" smtClean="0"/>
              <a:t>on</a:t>
            </a:r>
          </a:p>
          <a:p>
            <a:pPr lvl="1"/>
            <a:r>
              <a:rPr lang="en-GB" sz="1800" dirty="0" smtClean="0"/>
              <a:t>Sensible current </a:t>
            </a:r>
          </a:p>
          <a:p>
            <a:pPr lvl="1"/>
            <a:r>
              <a:rPr lang="en-GB" sz="1800" dirty="0" smtClean="0"/>
              <a:t>Including J1 fitted </a:t>
            </a:r>
            <a:r>
              <a:rPr lang="en-GB" sz="1800" dirty="0" smtClean="0">
                <a:sym typeface="Wingdings" pitchFamily="2" charset="2"/>
              </a:rPr>
              <a:t> promising for the VDD2V5dig bug</a:t>
            </a:r>
            <a:endParaRPr lang="en-GB" sz="1800" dirty="0" smtClean="0"/>
          </a:p>
          <a:p>
            <a:r>
              <a:rPr lang="en-GB" sz="2000" dirty="0" smtClean="0"/>
              <a:t>SensorLoadV1.1</a:t>
            </a:r>
          </a:p>
          <a:p>
            <a:pPr lvl="1"/>
            <a:r>
              <a:rPr lang="en-GB" sz="1800" dirty="0" smtClean="0"/>
              <a:t>See bit errors in columns 24</a:t>
            </a:r>
            <a:r>
              <a:rPr lang="en-GB" sz="1800" dirty="0" smtClean="0">
                <a:sym typeface="Wingdings" pitchFamily="2" charset="2"/>
              </a:rPr>
              <a:t>71</a:t>
            </a:r>
          </a:p>
          <a:p>
            <a:pPr lvl="1"/>
            <a:r>
              <a:rPr lang="en-GB" sz="1800" dirty="0" smtClean="0">
                <a:sym typeface="Wingdings" pitchFamily="2" charset="2"/>
              </a:rPr>
              <a:t>Almost certainly marginal timing on clock edges through up-rated inverter</a:t>
            </a:r>
          </a:p>
          <a:p>
            <a:r>
              <a:rPr lang="en-GB" sz="2000" dirty="0" smtClean="0"/>
              <a:t>Monostable test structure</a:t>
            </a:r>
          </a:p>
          <a:p>
            <a:pPr lvl="1"/>
            <a:r>
              <a:rPr lang="en-GB" sz="1800" dirty="0" smtClean="0"/>
              <a:t>Working correctly</a:t>
            </a:r>
          </a:p>
          <a:p>
            <a:pPr lvl="1"/>
            <a:r>
              <a:rPr lang="en-GB" sz="1800" dirty="0" smtClean="0"/>
              <a:t>Shows that I12IOUTBIAS bug fixed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410200" y="3733800"/>
          <a:ext cx="3581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505200" y="39624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TPAC1.0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Jamie </a:t>
            </a:r>
            <a:r>
              <a:rPr lang="en-GB" dirty="0" smtClean="0"/>
              <a:t>Crooks</a:t>
            </a:r>
          </a:p>
          <a:p>
            <a:r>
              <a:rPr lang="en-GB" sz="2000" i="1" dirty="0" smtClean="0"/>
              <a:t>On behalf of Barnaby Levin &amp; Michael Lynch</a:t>
            </a:r>
            <a:endParaRPr lang="en-GB" sz="2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562600" cy="868362"/>
          </a:xfrm>
        </p:spPr>
        <p:txBody>
          <a:bodyPr>
            <a:normAutofit/>
          </a:bodyPr>
          <a:lstStyle/>
          <a:p>
            <a:r>
              <a:rPr lang="en-GB" dirty="0" smtClean="0"/>
              <a:t>Summer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61722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Bulk pixel scans</a:t>
            </a:r>
          </a:p>
          <a:p>
            <a:pPr lvl="1"/>
            <a:r>
              <a:rPr lang="en-GB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Perl scripts automate…</a:t>
            </a:r>
          </a:p>
          <a:p>
            <a:pPr lvl="2"/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</a:t>
            </a:r>
            <a:r>
              <a:rPr lang="en-GB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runStart</a:t>
            </a:r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” commands</a:t>
            </a:r>
          </a:p>
          <a:p>
            <a:pPr lvl="2"/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Movement of X/Y stage</a:t>
            </a:r>
          </a:p>
          <a:p>
            <a:pPr lvl="2"/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Laser parameters</a:t>
            </a:r>
          </a:p>
          <a:p>
            <a:pPr lvl="1"/>
            <a:r>
              <a:rPr lang="en-GB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Root programs automate</a:t>
            </a:r>
          </a:p>
          <a:p>
            <a:pPr lvl="2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Function fitting to threshold scans</a:t>
            </a:r>
          </a:p>
          <a:p>
            <a:pPr lvl="2"/>
            <a:r>
              <a:rPr lang="en-GB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plotting</a:t>
            </a:r>
          </a:p>
          <a:p>
            <a:r>
              <a:rPr lang="en-GB" sz="2000" dirty="0" smtClean="0"/>
              <a:t>Analog test-pixel scans</a:t>
            </a:r>
          </a:p>
          <a:p>
            <a:pPr lvl="1"/>
            <a:r>
              <a:rPr lang="en-GB" sz="1600" dirty="0" err="1" smtClean="0"/>
              <a:t>Labview</a:t>
            </a:r>
            <a:r>
              <a:rPr lang="en-GB" sz="1600" dirty="0" smtClean="0"/>
              <a:t> automates </a:t>
            </a:r>
          </a:p>
          <a:p>
            <a:pPr lvl="2"/>
            <a:r>
              <a:rPr lang="en-GB" sz="1400" dirty="0" smtClean="0"/>
              <a:t>Acquisition of measurements from </a:t>
            </a:r>
            <a:r>
              <a:rPr lang="en-GB" sz="1400" dirty="0" err="1" smtClean="0"/>
              <a:t>LeCroy</a:t>
            </a:r>
            <a:r>
              <a:rPr lang="en-GB" sz="1400" dirty="0" smtClean="0"/>
              <a:t> scope </a:t>
            </a:r>
          </a:p>
          <a:p>
            <a:pPr lvl="2"/>
            <a:r>
              <a:rPr lang="en-GB" sz="1400" dirty="0" smtClean="0"/>
              <a:t>Movement of X/Y stage</a:t>
            </a:r>
          </a:p>
          <a:p>
            <a:pPr lvl="2"/>
            <a:r>
              <a:rPr lang="en-GB" sz="1400" dirty="0" smtClean="0"/>
              <a:t>Laser parameters</a:t>
            </a:r>
          </a:p>
          <a:p>
            <a:pPr lvl="1"/>
            <a:r>
              <a:rPr lang="en-GB" sz="1600" dirty="0" smtClean="0"/>
              <a:t>Root programs automate</a:t>
            </a:r>
          </a:p>
          <a:p>
            <a:pPr lvl="2"/>
            <a:r>
              <a:rPr lang="en-GB" sz="1400" dirty="0" smtClean="0"/>
              <a:t>Data plotting</a:t>
            </a:r>
          </a:p>
          <a:p>
            <a:r>
              <a:rPr lang="en-GB" sz="2000" dirty="0" smtClean="0"/>
              <a:t>Laser reliability</a:t>
            </a:r>
          </a:p>
          <a:p>
            <a:r>
              <a:rPr lang="en-GB" sz="2000" dirty="0" smtClean="0"/>
              <a:t>Fully documented on “Spider Wiki”</a:t>
            </a:r>
          </a:p>
          <a:p>
            <a:pPr lvl="1"/>
            <a:r>
              <a:rPr lang="en-GB" sz="1600" dirty="0" smtClean="0"/>
              <a:t>Results</a:t>
            </a:r>
          </a:p>
          <a:p>
            <a:pPr lvl="1"/>
            <a:r>
              <a:rPr lang="en-GB" sz="1600" dirty="0" smtClean="0"/>
              <a:t>Flow charts</a:t>
            </a:r>
          </a:p>
          <a:p>
            <a:pPr lvl="1"/>
            <a:r>
              <a:rPr lang="en-GB" sz="1600" dirty="0" smtClean="0"/>
              <a:t>Software documentation</a:t>
            </a:r>
          </a:p>
          <a:p>
            <a:pPr lvl="1"/>
            <a:r>
              <a:rPr lang="en-GB" sz="1600" dirty="0" smtClean="0"/>
              <a:t>Source code</a:t>
            </a:r>
            <a:endParaRPr lang="en-GB" sz="1600" dirty="0" smtClean="0"/>
          </a:p>
          <a:p>
            <a:pPr lvl="2"/>
            <a:endParaRPr lang="en-GB" sz="14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50938" t="12500" r="21218" b="7031"/>
          <a:stretch>
            <a:fillRect/>
          </a:stretch>
        </p:blipFill>
        <p:spPr bwMode="auto">
          <a:xfrm>
            <a:off x="5112798" y="2209800"/>
            <a:ext cx="395500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c 4"/>
          <p:cNvSpPr/>
          <p:nvPr/>
        </p:nvSpPr>
        <p:spPr>
          <a:xfrm flipV="1">
            <a:off x="3636084" y="4702884"/>
            <a:ext cx="1469316" cy="533400"/>
          </a:xfrm>
          <a:prstGeom prst="arc">
            <a:avLst>
              <a:gd name="adj1" fmla="val 16200000"/>
              <a:gd name="adj2" fmla="val 2069450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pixel scans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352800" cy="5334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2x2um laser</a:t>
            </a:r>
          </a:p>
          <a:p>
            <a:r>
              <a:rPr lang="en-GB" sz="2400" dirty="0" smtClean="0"/>
              <a:t>2um steps</a:t>
            </a:r>
          </a:p>
          <a:p>
            <a:r>
              <a:rPr lang="en-GB" sz="2400" dirty="0" smtClean="0"/>
              <a:t>Two runs</a:t>
            </a:r>
          </a:p>
          <a:p>
            <a:pPr lvl="1"/>
            <a:r>
              <a:rPr lang="en-GB" sz="2000" dirty="0" smtClean="0"/>
              <a:t>Something crashed</a:t>
            </a:r>
          </a:p>
          <a:p>
            <a:pPr lvl="1"/>
            <a:r>
              <a:rPr lang="en-GB" sz="2000" dirty="0" smtClean="0"/>
              <a:t>Laser intensity different after restart</a:t>
            </a:r>
          </a:p>
          <a:p>
            <a:pPr lvl="2"/>
            <a:r>
              <a:rPr lang="en-GB" sz="1800" dirty="0" smtClean="0"/>
              <a:t>Hence the different peaks!</a:t>
            </a:r>
          </a:p>
          <a:p>
            <a:pPr lvl="1"/>
            <a:r>
              <a:rPr lang="en-GB" sz="2200" dirty="0" smtClean="0"/>
              <a:t>Will repeat</a:t>
            </a:r>
          </a:p>
          <a:p>
            <a:pPr lvl="2"/>
            <a:r>
              <a:rPr lang="en-GB" sz="1800" dirty="0" smtClean="0"/>
              <a:t>This sensor</a:t>
            </a:r>
          </a:p>
          <a:p>
            <a:pPr lvl="2"/>
            <a:r>
              <a:rPr lang="en-GB" sz="1800" dirty="0" smtClean="0"/>
              <a:t>Non-DPW sensor</a:t>
            </a:r>
          </a:p>
          <a:p>
            <a:pPr lvl="2"/>
            <a:r>
              <a:rPr lang="en-GB" sz="1800" dirty="0" smtClean="0"/>
              <a:t>5um EPI sensor</a:t>
            </a:r>
            <a:endParaRPr lang="en-GB" sz="2600" dirty="0" smtClean="0"/>
          </a:p>
          <a:p>
            <a:endParaRPr lang="en-GB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5638800" cy="54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/>
          <a:lstStyle/>
          <a:p>
            <a:r>
              <a:rPr lang="en-GB" dirty="0" smtClean="0"/>
              <a:t>Laser uniformity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581400" cy="23622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If laser is turned off/on…</a:t>
            </a:r>
          </a:p>
          <a:p>
            <a:r>
              <a:rPr lang="en-GB" sz="1800" dirty="0" smtClean="0"/>
              <a:t>If connection between </a:t>
            </a:r>
            <a:r>
              <a:rPr lang="en-GB" sz="1800" dirty="0" err="1" smtClean="0"/>
              <a:t>labview</a:t>
            </a:r>
            <a:r>
              <a:rPr lang="en-GB" sz="1800" dirty="0" smtClean="0"/>
              <a:t> and laser is broken/remade…</a:t>
            </a:r>
          </a:p>
          <a:p>
            <a:r>
              <a:rPr lang="en-GB" sz="1800" dirty="0" smtClean="0"/>
              <a:t>Over long periods (weekend)…</a:t>
            </a:r>
          </a:p>
          <a:p>
            <a:endParaRPr lang="en-GB" sz="1800" dirty="0"/>
          </a:p>
        </p:txBody>
      </p:sp>
      <p:pic>
        <p:nvPicPr>
          <p:cNvPr id="2050" name="Picture 2" descr="Restar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1" y="1066800"/>
            <a:ext cx="2985402" cy="2133600"/>
          </a:xfrm>
          <a:prstGeom prst="rect">
            <a:avLst/>
          </a:prstGeom>
          <a:noFill/>
        </p:spPr>
      </p:pic>
      <p:pic>
        <p:nvPicPr>
          <p:cNvPr id="2052" name="Picture 4" descr="Rest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420522"/>
            <a:ext cx="4114800" cy="2361278"/>
          </a:xfrm>
          <a:prstGeom prst="rect">
            <a:avLst/>
          </a:prstGeom>
          <a:noFill/>
        </p:spPr>
      </p:pic>
      <p:pic>
        <p:nvPicPr>
          <p:cNvPr id="2054" name="Picture 6" descr="Restarth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429001"/>
            <a:ext cx="2971800" cy="190499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2895600" y="1295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5600" y="762000"/>
            <a:ext cx="2285999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/>
              <a:t>1: Stop Any Software Running The Laser </a:t>
            </a:r>
          </a:p>
          <a:p>
            <a:r>
              <a:rPr lang="en-GB" sz="1000" dirty="0" smtClean="0"/>
              <a:t>2: Turn Laser Off At Key </a:t>
            </a:r>
          </a:p>
          <a:p>
            <a:r>
              <a:rPr lang="en-GB" sz="1000" dirty="0" smtClean="0"/>
              <a:t>3: Wait For Short Period </a:t>
            </a:r>
          </a:p>
          <a:p>
            <a:r>
              <a:rPr lang="en-GB" sz="1000" dirty="0" smtClean="0"/>
              <a:t>4: Turn Laser On At Key </a:t>
            </a:r>
          </a:p>
          <a:p>
            <a:r>
              <a:rPr lang="en-GB" sz="1000" dirty="0" smtClean="0"/>
              <a:t>5: Wait For Short Period </a:t>
            </a:r>
          </a:p>
          <a:p>
            <a:r>
              <a:rPr lang="en-GB" sz="1000" dirty="0" smtClean="0"/>
              <a:t>6: Fire Laser From Control Box With Desired Settings For Short Period </a:t>
            </a:r>
          </a:p>
          <a:p>
            <a:r>
              <a:rPr lang="en-GB" sz="1000" dirty="0" smtClean="0"/>
              <a:t>7: Stop Firing </a:t>
            </a:r>
          </a:p>
          <a:p>
            <a:r>
              <a:rPr lang="en-GB" sz="1000" dirty="0" smtClean="0"/>
              <a:t>8: Start </a:t>
            </a:r>
            <a:r>
              <a:rPr lang="en-GB" sz="1000" dirty="0" err="1" smtClean="0"/>
              <a:t>Labview</a:t>
            </a:r>
            <a:r>
              <a:rPr lang="en-GB" sz="1000" dirty="0" smtClean="0"/>
              <a:t>, (Will not connect first time) </a:t>
            </a:r>
          </a:p>
          <a:p>
            <a:r>
              <a:rPr lang="en-GB" sz="1000" dirty="0" smtClean="0"/>
              <a:t>9: Restart </a:t>
            </a:r>
            <a:r>
              <a:rPr lang="en-GB" sz="1000" dirty="0" err="1" smtClean="0"/>
              <a:t>Labview</a:t>
            </a:r>
            <a:r>
              <a:rPr lang="en-GB" sz="1000" dirty="0" smtClean="0"/>
              <a:t> (Software should now be working) </a:t>
            </a:r>
          </a:p>
          <a:p>
            <a:r>
              <a:rPr lang="en-GB" sz="1000" dirty="0" smtClean="0"/>
              <a:t>10: Fire Laser From Computer </a:t>
            </a:r>
          </a:p>
          <a:p>
            <a:r>
              <a:rPr lang="en-GB" sz="1000" dirty="0" smtClean="0"/>
              <a:t>11: Wait For a Short Period </a:t>
            </a:r>
          </a:p>
          <a:p>
            <a:r>
              <a:rPr lang="en-GB" sz="1000" dirty="0" smtClean="0"/>
              <a:t>12: Take Measurements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3429000"/>
            <a:ext cx="228599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/>
              <a:t>1: Stop Any Software Running The Laser </a:t>
            </a:r>
          </a:p>
          <a:p>
            <a:r>
              <a:rPr lang="en-GB" sz="1000" dirty="0" smtClean="0"/>
              <a:t>2: Turn Laser Off At Key </a:t>
            </a:r>
          </a:p>
          <a:p>
            <a:r>
              <a:rPr lang="en-GB" sz="1000" dirty="0" smtClean="0"/>
              <a:t>3: Wait For Short Period </a:t>
            </a:r>
          </a:p>
          <a:p>
            <a:r>
              <a:rPr lang="en-GB" sz="1000" dirty="0" smtClean="0"/>
              <a:t>4: Turn Laser On At Key </a:t>
            </a:r>
          </a:p>
          <a:p>
            <a:r>
              <a:rPr lang="en-GB" sz="1000" dirty="0" smtClean="0"/>
              <a:t>5: Wait For Short Period </a:t>
            </a:r>
          </a:p>
          <a:p>
            <a:r>
              <a:rPr lang="en-GB" sz="1000" dirty="0" smtClean="0"/>
              <a:t>6: Fire Laser From Control Box With Desired Settings For Short Period </a:t>
            </a:r>
          </a:p>
          <a:p>
            <a:r>
              <a:rPr lang="en-GB" sz="1000" dirty="0" smtClean="0"/>
              <a:t>7: Stop Firing </a:t>
            </a:r>
          </a:p>
          <a:p>
            <a:r>
              <a:rPr lang="en-GB" sz="1000" dirty="0" smtClean="0"/>
              <a:t>8: Start </a:t>
            </a:r>
            <a:r>
              <a:rPr lang="en-GB" sz="1000" dirty="0" err="1" smtClean="0"/>
              <a:t>Labview</a:t>
            </a:r>
            <a:r>
              <a:rPr lang="en-GB" sz="1000" dirty="0" smtClean="0"/>
              <a:t>, (Will not connect first time) </a:t>
            </a:r>
          </a:p>
          <a:p>
            <a:r>
              <a:rPr lang="en-GB" sz="1000" dirty="0" smtClean="0">
                <a:solidFill>
                  <a:schemeClr val="accent2"/>
                </a:solidFill>
              </a:rPr>
              <a:t>9: Fire Laser From Control Box With Desired Settings For Short Period </a:t>
            </a:r>
          </a:p>
          <a:p>
            <a:r>
              <a:rPr lang="en-GB" sz="1000" dirty="0" smtClean="0">
                <a:solidFill>
                  <a:schemeClr val="accent2"/>
                </a:solidFill>
              </a:rPr>
              <a:t>10: Stop Firing </a:t>
            </a:r>
          </a:p>
          <a:p>
            <a:r>
              <a:rPr lang="en-GB" sz="1000" dirty="0" smtClean="0"/>
              <a:t>11: Restart </a:t>
            </a:r>
            <a:r>
              <a:rPr lang="en-GB" sz="1000" dirty="0" err="1" smtClean="0"/>
              <a:t>Labview</a:t>
            </a:r>
            <a:r>
              <a:rPr lang="en-GB" sz="1000" dirty="0" smtClean="0"/>
              <a:t> (Software should now be working) </a:t>
            </a:r>
          </a:p>
          <a:p>
            <a:r>
              <a:rPr lang="en-GB" sz="1000" dirty="0" smtClean="0"/>
              <a:t>12: Fire Laser From Computer </a:t>
            </a:r>
          </a:p>
          <a:p>
            <a:r>
              <a:rPr lang="en-GB" sz="1000" dirty="0" smtClean="0"/>
              <a:t>13: Wait For a Short Period </a:t>
            </a:r>
          </a:p>
          <a:p>
            <a:r>
              <a:rPr lang="en-GB" sz="1000" dirty="0" smtClean="0"/>
              <a:t>14: Take Measurements </a:t>
            </a:r>
            <a:endParaRPr lang="en-GB" sz="1000" dirty="0"/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0" y="3276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0" y="32766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600" dirty="0" smtClean="0"/>
              <a:t>Some improvement </a:t>
            </a:r>
            <a:r>
              <a:rPr lang="en-GB" sz="1600" dirty="0" smtClean="0"/>
              <a:t>made by manually firing the laser before </a:t>
            </a:r>
            <a:r>
              <a:rPr lang="en-GB" sz="1600" dirty="0" smtClean="0"/>
              <a:t>re-connecting </a:t>
            </a:r>
            <a:r>
              <a:rPr lang="en-GB" sz="1600" dirty="0" smtClean="0"/>
              <a:t>with </a:t>
            </a:r>
            <a:r>
              <a:rPr lang="en-GB" sz="1600" dirty="0" err="1" smtClean="0"/>
              <a:t>labview</a:t>
            </a:r>
            <a:endParaRPr lang="en-GB" sz="1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191000" y="5257800"/>
            <a:ext cx="2514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600" dirty="0" smtClean="0"/>
              <a:t>Needs more understanding (/fixing?)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600" dirty="0" smtClean="0"/>
              <a:t>Any absolute calibration method must eliminate non-uniformity of this kind</a:t>
            </a:r>
            <a:endParaRPr lang="en-GB" sz="1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539</Words>
  <Application>Microsoft Office PowerPoint</Application>
  <PresentationFormat>On-screen Show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TPAC1.1</vt:lpstr>
      <vt:lpstr>TPAC1.1 (honest)</vt:lpstr>
      <vt:lpstr>First Batch</vt:lpstr>
      <vt:lpstr>Very First Tests (#32)</vt:lpstr>
      <vt:lpstr>TPAC1.0</vt:lpstr>
      <vt:lpstr>Summer Students</vt:lpstr>
      <vt:lpstr>Test pixel scans</vt:lpstr>
      <vt:lpstr>Laser uniformity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TPAC1.1</dc:title>
  <dc:creator/>
  <cp:lastModifiedBy>Jamie Crooks</cp:lastModifiedBy>
  <cp:revision>11</cp:revision>
  <dcterms:created xsi:type="dcterms:W3CDTF">2006-08-16T00:00:00Z</dcterms:created>
  <dcterms:modified xsi:type="dcterms:W3CDTF">2008-10-06T08:28:36Z</dcterms:modified>
</cp:coreProperties>
</file>