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72" r:id="rId2"/>
    <p:sldId id="274" r:id="rId3"/>
    <p:sldId id="275" r:id="rId4"/>
    <p:sldId id="276" r:id="rId5"/>
    <p:sldId id="271" r:id="rId6"/>
    <p:sldId id="277" r:id="rId7"/>
    <p:sldId id="280" r:id="rId8"/>
    <p:sldId id="273" r:id="rId9"/>
    <p:sldId id="278" r:id="rId10"/>
    <p:sldId id="279" r:id="rId11"/>
  </p:sldIdLst>
  <p:sldSz cx="9144000" cy="6858000" type="screen4x3"/>
  <p:notesSz cx="6718300" cy="986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8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E82F-3B93-42C5-B6EB-197F5DC2F600}" type="datetimeFigureOut">
              <a:rPr lang="en-US" smtClean="0"/>
              <a:pPr/>
              <a:t>12/8/2008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72792"/>
            <a:ext cx="2911263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508E9-35EF-49AE-9976-EBE530A897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TPAC1.1 Progress</a:t>
            </a:r>
            <a:br>
              <a:rPr lang="en-GB" dirty="0" smtClean="0"/>
            </a:br>
            <a:r>
              <a:rPr lang="en-GB" dirty="0" smtClean="0"/>
              <a:t>JC: Dec 8</a:t>
            </a:r>
            <a:r>
              <a:rPr lang="en-GB" baseline="30000" dirty="0" smtClean="0"/>
              <a:t>th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/>
          <a:lstStyle/>
          <a:p>
            <a:r>
              <a:rPr lang="en-GB" dirty="0" smtClean="0"/>
              <a:t>Need to see how TPAC1.1 performs in bulk with high-rate source</a:t>
            </a:r>
          </a:p>
          <a:p>
            <a:pPr lvl="1"/>
            <a:r>
              <a:rPr lang="en-GB" dirty="0" smtClean="0"/>
              <a:t>Marcel’s 55Fe results need to be confirmed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Would like to observe operation of comparator with repeatable signal source (laser)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further investigation of odd scans on V1.1</a:t>
            </a:r>
          </a:p>
          <a:p>
            <a:r>
              <a:rPr lang="en-GB" dirty="0" smtClean="0"/>
              <a:t>De-ionizing filter needs replacing</a:t>
            </a:r>
          </a:p>
          <a:p>
            <a:pPr lvl="1"/>
            <a:r>
              <a:rPr lang="en-GB" dirty="0" smtClean="0"/>
              <a:t>On </a:t>
            </a:r>
            <a:r>
              <a:rPr lang="en-GB" dirty="0" smtClean="0"/>
              <a:t>order…</a:t>
            </a:r>
            <a:endParaRPr lang="en-GB" dirty="0" smtClean="0"/>
          </a:p>
          <a:p>
            <a:r>
              <a:rPr lang="en-GB" dirty="0" smtClean="0"/>
              <a:t>Bulb needs replacing</a:t>
            </a:r>
          </a:p>
          <a:p>
            <a:pPr lvl="1"/>
            <a:r>
              <a:rPr lang="en-GB" dirty="0" smtClean="0"/>
              <a:t>Manual says &gt;30M shots intensity starts to vary</a:t>
            </a:r>
          </a:p>
          <a:p>
            <a:pPr lvl="1"/>
            <a:r>
              <a:rPr lang="en-GB" dirty="0" smtClean="0"/>
              <a:t>We’ve done 88M shots!</a:t>
            </a:r>
          </a:p>
          <a:p>
            <a:pPr lvl="1"/>
            <a:r>
              <a:rPr lang="en-GB" dirty="0" smtClean="0"/>
              <a:t>On </a:t>
            </a:r>
            <a:r>
              <a:rPr lang="en-GB" dirty="0" smtClean="0"/>
              <a:t>order…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Chip Alignment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Hand-placed two 12u+DPW parts on a PCB so the test pixels were aligned with centre of PCB hole</a:t>
            </a:r>
          </a:p>
          <a:p>
            <a:r>
              <a:rPr lang="en-GB" dirty="0" smtClean="0"/>
              <a:t>Significant offset from “standard” position</a:t>
            </a:r>
          </a:p>
          <a:p>
            <a:r>
              <a:rPr lang="en-GB" dirty="0" smtClean="0"/>
              <a:t>Confirms most test pixels will be near the edge of the PCB hole</a:t>
            </a:r>
          </a:p>
          <a:p>
            <a:r>
              <a:rPr lang="en-GB" dirty="0" smtClean="0"/>
              <a:t>Will scan one of these hand-placed parts when laser is available</a:t>
            </a:r>
          </a:p>
          <a:p>
            <a:r>
              <a:rPr lang="en-GB" dirty="0" smtClean="0"/>
              <a:t>Propose to </a:t>
            </a:r>
            <a:r>
              <a:rPr lang="en-GB" u="sng" dirty="0" smtClean="0"/>
              <a:t>not</a:t>
            </a:r>
            <a:r>
              <a:rPr lang="en-GB" dirty="0" smtClean="0"/>
              <a:t> place all chips in the new (offset) location as they would then not be well aligned when placed in a stack configuration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Yield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762000"/>
          </a:xfrm>
        </p:spPr>
        <p:txBody>
          <a:bodyPr/>
          <a:lstStyle/>
          <a:p>
            <a:r>
              <a:rPr lang="en-GB" dirty="0" smtClean="0"/>
              <a:t>Probed &amp; bonded some more devices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133600"/>
          <a:ext cx="8610600" cy="29718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00200"/>
                <a:gridCol w="1600200"/>
                <a:gridCol w="762000"/>
                <a:gridCol w="685800"/>
                <a:gridCol w="914400"/>
                <a:gridCol w="228600"/>
                <a:gridCol w="914400"/>
                <a:gridCol w="914400"/>
                <a:gridCol w="990600"/>
              </a:tblGrid>
              <a:tr h="594360"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Probed ok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of # tested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Bonded ok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of # bonded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/>
                        <a:t>5u no DPW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wafers 1,2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12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48%</a:t>
                      </a:r>
                      <a:endParaRPr lang="en-GB" sz="18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/>
                        <a:t>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en-GB" sz="18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5u with DPW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wafers 5,6,7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12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48%</a:t>
                      </a:r>
                      <a:endParaRPr lang="en-GB" sz="18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57%</a:t>
                      </a:r>
                      <a:endParaRPr lang="en-GB" sz="18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12u no DPW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wafers 9,10,11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24%</a:t>
                      </a:r>
                      <a:endParaRPr lang="en-GB" sz="18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100%</a:t>
                      </a:r>
                      <a:endParaRPr lang="en-GB" sz="18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9436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12u with DPW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/>
                        <a:t>wafers 13,14,15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/>
                        <a:t>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60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27%</a:t>
                      </a:r>
                      <a:endParaRPr lang="en-GB" sz="18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/>
                        <a:t>17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94%</a:t>
                      </a:r>
                      <a:endParaRPr lang="en-GB" sz="18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PCB Summary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066800"/>
          <a:ext cx="8610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600200"/>
                <a:gridCol w="5181600"/>
                <a:gridCol w="1143000"/>
              </a:tblGrid>
              <a:tr h="382873">
                <a:tc>
                  <a:txBody>
                    <a:bodyPr/>
                    <a:lstStyle/>
                    <a:p>
                      <a:r>
                        <a:rPr lang="en-GB" dirty="0" smtClean="0"/>
                        <a:t>PCB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Sensor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Status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Preferred</a:t>
                      </a:r>
                      <a:endParaRPr lang="en-GB" dirty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5u +DPW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 RAL; Ok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40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5u +DPW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</a:t>
                      </a:r>
                      <a:r>
                        <a:rPr lang="en-GB" sz="1200" baseline="0" dirty="0" smtClean="0"/>
                        <a:t> RAL; Ok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47859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12u +DPW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 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Two dead columns; Used for analog test pixels (laser, 55Fe)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/>
                    </a:p>
                  </a:txBody>
                  <a:tcPr/>
                </a:tc>
              </a:tr>
              <a:tr h="47859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5u +DPW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 RAL</a:t>
                      </a:r>
                    </a:p>
                    <a:p>
                      <a:r>
                        <a:rPr lang="en-GB" sz="1200" dirty="0" smtClean="0"/>
                        <a:t>Severe data corruption</a:t>
                      </a:r>
                      <a:r>
                        <a:rPr lang="en-GB" sz="1200" baseline="0" dirty="0" smtClean="0"/>
                        <a:t> – to be investigated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36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5u +DPW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At</a:t>
                      </a:r>
                      <a:r>
                        <a:rPr lang="en-GB" sz="1200" baseline="0" dirty="0" smtClean="0"/>
                        <a:t> IC; 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aseline="0" dirty="0" smtClean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12u +DPW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</a:t>
                      </a:r>
                      <a:r>
                        <a:rPr lang="en-GB" sz="1200" baseline="0" dirty="0" smtClean="0"/>
                        <a:t> RAL; Ok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ym typeface="Wingdings" pitchFamily="2" charset="2"/>
                        </a:rPr>
                        <a:t></a:t>
                      </a:r>
                      <a:endParaRPr lang="en-GB" sz="1200" dirty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12u +DPW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</a:t>
                      </a:r>
                      <a:r>
                        <a:rPr lang="en-GB" sz="1200" baseline="0" dirty="0" smtClean="0"/>
                        <a:t> RAL; Ok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ym typeface="Wingdings" pitchFamily="2" charset="2"/>
                        </a:rPr>
                        <a:t></a:t>
                      </a:r>
                      <a:endParaRPr lang="en-GB" sz="1200" dirty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12u – 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</a:t>
                      </a:r>
                      <a:r>
                        <a:rPr lang="en-GB" sz="1200" baseline="0" dirty="0" smtClean="0"/>
                        <a:t> RAL; Ok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5u –DPW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</a:t>
                      </a:r>
                      <a:r>
                        <a:rPr lang="en-GB" sz="1200" baseline="0" dirty="0" smtClean="0"/>
                        <a:t> RAL; Ok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12u +DPW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At</a:t>
                      </a:r>
                      <a:r>
                        <a:rPr lang="en-GB" sz="1200" baseline="0" dirty="0" smtClean="0"/>
                        <a:t> IC; Ok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ym typeface="Wingdings" pitchFamily="2" charset="2"/>
                        </a:rPr>
                        <a:t></a:t>
                      </a:r>
                      <a:endParaRPr lang="en-GB" sz="1200" dirty="0" smtClean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12u +DPW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At</a:t>
                      </a:r>
                      <a:r>
                        <a:rPr lang="en-GB" sz="1200" baseline="0" dirty="0" smtClean="0"/>
                        <a:t> RAL; Ok</a:t>
                      </a:r>
                      <a:endParaRPr lang="en-GB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ym typeface="Wingdings" pitchFamily="2" charset="2"/>
                        </a:rPr>
                        <a:t></a:t>
                      </a:r>
                      <a:endParaRPr lang="en-GB" sz="1200" dirty="0" smtClean="0"/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12u +DPW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</a:t>
                      </a:r>
                      <a:r>
                        <a:rPr lang="en-GB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be tested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sym typeface="Wingdings" pitchFamily="2" charset="2"/>
                        </a:rPr>
                        <a:t>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smtClean="0">
                          <a:solidFill>
                            <a:schemeClr val="tx1"/>
                          </a:solidFill>
                        </a:rPr>
                        <a:t>12u +DPW</a:t>
                      </a:r>
                      <a:endParaRPr lang="en-GB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</a:t>
                      </a:r>
                      <a:r>
                        <a:rPr lang="en-GB" sz="1200" baseline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be tested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sym typeface="Wingdings" pitchFamily="2" charset="2"/>
                        </a:rPr>
                        <a:t>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12u +DPW  (aligned)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</a:t>
                      </a:r>
                      <a:r>
                        <a:rPr lang="en-GB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be tested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4811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12u +DPW  (aligned)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To</a:t>
                      </a:r>
                      <a:r>
                        <a:rPr lang="en-GB" sz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be tested</a:t>
                      </a:r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Configuration Registers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Were reporting many errors and not holding the correct data</a:t>
            </a:r>
          </a:p>
          <a:p>
            <a:r>
              <a:rPr lang="en-GB" sz="2000" dirty="0" smtClean="0"/>
              <a:t>Problem due to different power domains and high loading of “slow” clock drivers</a:t>
            </a:r>
          </a:p>
          <a:p>
            <a:r>
              <a:rPr lang="en-GB" sz="2000" dirty="0" smtClean="0"/>
              <a:t>Fixed by driving one of the power domains at 1.6v (previously 1.8v)</a:t>
            </a:r>
          </a:p>
          <a:p>
            <a:r>
              <a:rPr lang="en-GB" sz="2000" dirty="0" smtClean="0"/>
              <a:t>Implemented using the power module developed for TPAC1.0 with updated resistor values and driving VDD1V8sram through J7</a:t>
            </a:r>
          </a:p>
          <a:p>
            <a:endParaRPr lang="en-GB" sz="2000" dirty="0"/>
          </a:p>
        </p:txBody>
      </p:sp>
      <p:sp>
        <p:nvSpPr>
          <p:cNvPr id="4" name="Isosceles Triangle 3"/>
          <p:cNvSpPr/>
          <p:nvPr/>
        </p:nvSpPr>
        <p:spPr>
          <a:xfrm rot="5400000">
            <a:off x="2598870" y="4896522"/>
            <a:ext cx="609601" cy="4572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027870" y="5277522"/>
            <a:ext cx="99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SR</a:t>
            </a:r>
            <a:endParaRPr lang="en-GB" dirty="0"/>
          </a:p>
        </p:txBody>
      </p:sp>
      <p:cxnSp>
        <p:nvCxnSpPr>
          <p:cNvPr id="7" name="Straight Connector 6"/>
          <p:cNvCxnSpPr>
            <a:stCxn id="4" idx="0"/>
          </p:cNvCxnSpPr>
          <p:nvPr/>
        </p:nvCxnSpPr>
        <p:spPr>
          <a:xfrm flipV="1">
            <a:off x="3132271" y="5125122"/>
            <a:ext cx="327659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180270" y="5201322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flipV="1">
            <a:off x="6180270" y="5277522"/>
            <a:ext cx="1524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>
            <a:stCxn id="4" idx="1"/>
          </p:cNvCxnSpPr>
          <p:nvPr/>
        </p:nvCxnSpPr>
        <p:spPr>
          <a:xfrm rot="5400000" flipH="1" flipV="1">
            <a:off x="2713170" y="4782222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066800" y="4114800"/>
            <a:ext cx="3700631" cy="480508"/>
          </a:xfrm>
          <a:custGeom>
            <a:avLst/>
            <a:gdLst>
              <a:gd name="connsiteX0" fmla="*/ 0 w 3700631"/>
              <a:gd name="connsiteY0" fmla="*/ 3586 h 480508"/>
              <a:gd name="connsiteX1" fmla="*/ 699247 w 3700631"/>
              <a:gd name="connsiteY1" fmla="*/ 78889 h 480508"/>
              <a:gd name="connsiteX2" fmla="*/ 1818043 w 3700631"/>
              <a:gd name="connsiteY2" fmla="*/ 476922 h 480508"/>
              <a:gd name="connsiteX3" fmla="*/ 3098203 w 3700631"/>
              <a:gd name="connsiteY3" fmla="*/ 100404 h 480508"/>
              <a:gd name="connsiteX4" fmla="*/ 3700631 w 3700631"/>
              <a:gd name="connsiteY4" fmla="*/ 25101 h 480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0631" h="480508">
                <a:moveTo>
                  <a:pt x="0" y="3586"/>
                </a:moveTo>
                <a:cubicBezTo>
                  <a:pt x="198120" y="1793"/>
                  <a:pt x="396240" y="0"/>
                  <a:pt x="699247" y="78889"/>
                </a:cubicBezTo>
                <a:cubicBezTo>
                  <a:pt x="1002254" y="157778"/>
                  <a:pt x="1418217" y="473336"/>
                  <a:pt x="1818043" y="476922"/>
                </a:cubicBezTo>
                <a:cubicBezTo>
                  <a:pt x="2217869" y="480508"/>
                  <a:pt x="2784438" y="175708"/>
                  <a:pt x="3098203" y="100404"/>
                </a:cubicBezTo>
                <a:cubicBezTo>
                  <a:pt x="3411968" y="25101"/>
                  <a:pt x="3556299" y="25101"/>
                  <a:pt x="3700631" y="2510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>
            <a:stCxn id="4" idx="3"/>
          </p:cNvCxnSpPr>
          <p:nvPr/>
        </p:nvCxnSpPr>
        <p:spPr>
          <a:xfrm rot="10800000">
            <a:off x="1913070" y="5125123"/>
            <a:ext cx="76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08870" y="4134522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218370" y="4706022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91772" y="4822116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clk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388620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1.8v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388620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1.8v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9" name="Straight Arrow Connector 38"/>
          <p:cNvCxnSpPr>
            <a:endCxn id="5" idx="1"/>
          </p:cNvCxnSpPr>
          <p:nvPr/>
        </p:nvCxnSpPr>
        <p:spPr>
          <a:xfrm flipV="1">
            <a:off x="5562600" y="5772822"/>
            <a:ext cx="465270" cy="1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3"/>
          </p:cNvCxnSpPr>
          <p:nvPr/>
        </p:nvCxnSpPr>
        <p:spPr>
          <a:xfrm>
            <a:off x="7018470" y="5772822"/>
            <a:ext cx="449130" cy="1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20294" y="5372100"/>
            <a:ext cx="2971006" cy="794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48400" y="6488668"/>
            <a:ext cx="61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Pixel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2200" y="6488668"/>
            <a:ext cx="1091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Periphery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Integrity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371599"/>
          </a:xfrm>
        </p:spPr>
        <p:txBody>
          <a:bodyPr>
            <a:noAutofit/>
          </a:bodyPr>
          <a:lstStyle/>
          <a:p>
            <a:r>
              <a:rPr lang="en-GB" sz="2400" dirty="0" smtClean="0"/>
              <a:t>Row &amp; Column masked scans look ok</a:t>
            </a:r>
          </a:p>
          <a:p>
            <a:pPr lvl="1"/>
            <a:r>
              <a:rPr lang="en-GB" sz="2000" dirty="0" smtClean="0"/>
              <a:t>Row address bug repeats row codes 0</a:t>
            </a:r>
            <a:r>
              <a:rPr lang="en-GB" sz="2000" dirty="0" smtClean="0">
                <a:sym typeface="Wingdings" pitchFamily="2" charset="2"/>
              </a:rPr>
              <a:t>83</a:t>
            </a:r>
            <a:endParaRPr lang="en-GB" sz="2000" dirty="0"/>
          </a:p>
        </p:txBody>
      </p:sp>
      <p:pic>
        <p:nvPicPr>
          <p:cNvPr id="2050" name="Picture 2" descr="C:\Documents and Settings\jc23\Local Settings\Temp\ColumnScan_Threshold__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24200"/>
            <a:ext cx="4462762" cy="3206908"/>
          </a:xfrm>
          <a:prstGeom prst="rect">
            <a:avLst/>
          </a:prstGeom>
          <a:noFill/>
        </p:spPr>
      </p:pic>
      <p:pic>
        <p:nvPicPr>
          <p:cNvPr id="2051" name="Picture 3" descr="C:\Documents and Settings\jc23\Local Settings\Temp\RowScan_Threshold__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0297" y="3124200"/>
            <a:ext cx="445370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aratorlinearirydc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9" y="685800"/>
            <a:ext cx="7029128" cy="59436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Comparator Simulation (DC)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15200" y="1600200"/>
          <a:ext cx="1524000" cy="265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32014">
                <a:tc>
                  <a:txBody>
                    <a:bodyPr/>
                    <a:lstStyle/>
                    <a:p>
                      <a:r>
                        <a:rPr lang="en-GB" sz="1400" dirty="0" err="1" smtClean="0"/>
                        <a:t>Vcm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~TU</a:t>
                      </a:r>
                      <a:endParaRPr lang="en-GB" sz="1400" dirty="0"/>
                    </a:p>
                  </a:txBody>
                  <a:tcPr/>
                </a:tc>
              </a:tr>
              <a:tr h="3320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625</a:t>
                      </a:r>
                      <a:endParaRPr lang="en-GB" sz="1400" dirty="0"/>
                    </a:p>
                  </a:txBody>
                  <a:tcPr/>
                </a:tc>
              </a:tr>
              <a:tr h="3320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1250</a:t>
                      </a:r>
                      <a:endParaRPr lang="en-GB" sz="1400" dirty="0"/>
                    </a:p>
                  </a:txBody>
                  <a:tcPr/>
                </a:tc>
              </a:tr>
              <a:tr h="3320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0.75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1875</a:t>
                      </a:r>
                      <a:endParaRPr lang="en-GB" sz="1400" dirty="0"/>
                    </a:p>
                  </a:txBody>
                  <a:tcPr/>
                </a:tc>
              </a:tr>
              <a:tr h="3320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2500</a:t>
                      </a:r>
                    </a:p>
                  </a:txBody>
                  <a:tcPr/>
                </a:tc>
              </a:tr>
              <a:tr h="3320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1.25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3125</a:t>
                      </a:r>
                      <a:endParaRPr lang="en-GB" sz="1400" dirty="0"/>
                    </a:p>
                  </a:txBody>
                  <a:tcPr/>
                </a:tc>
              </a:tr>
              <a:tr h="3320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3750</a:t>
                      </a:r>
                      <a:endParaRPr lang="en-GB" sz="1400" dirty="0"/>
                    </a:p>
                  </a:txBody>
                  <a:tcPr/>
                </a:tc>
              </a:tr>
              <a:tr h="33201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1.75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4375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43199" y="6488668"/>
            <a:ext cx="232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Signal Magnitude (mV)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186079" y="3836202"/>
            <a:ext cx="47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Threshold (mV) necessary to fire the comparator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148069" y="838200"/>
            <a:ext cx="1995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Sweeps: Threshold </a:t>
            </a:r>
          </a:p>
          <a:p>
            <a:r>
              <a:rPr lang="en-GB" dirty="0" smtClean="0"/>
              <a:t>common-mode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14478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(1.75)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16764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(0.25)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828800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(0.5)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(0.75)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184303" y="2511623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(1.5)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69916" y="287408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(1.25)</a:t>
            </a:r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769684" y="2907252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(1.0)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5105400"/>
            <a:ext cx="1827039" cy="830997"/>
          </a:xfrm>
          <a:prstGeom prst="rect">
            <a:avLst/>
          </a:prstGeom>
          <a:noFill/>
          <a:ln w="3175" cap="rnd">
            <a:solidFill>
              <a:schemeClr val="accent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Vin = 1v +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</a:rPr>
              <a:t>Vsig</a:t>
            </a:r>
            <a:endParaRPr lang="en-GB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</a:rPr>
              <a:t>Vth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GB" sz="1600" dirty="0" err="1" smtClean="0">
                <a:solidFill>
                  <a:schemeClr val="tx2">
                    <a:lumMod val="50000"/>
                  </a:schemeClr>
                </a:solidFill>
              </a:rPr>
              <a:t>Vcm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 ± (Vth/2)</a:t>
            </a:r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136"/>
            <a:ext cx="8229600" cy="792162"/>
          </a:xfrm>
        </p:spPr>
        <p:txBody>
          <a:bodyPr/>
          <a:lstStyle/>
          <a:p>
            <a:r>
              <a:rPr lang="en-GB" dirty="0" smtClean="0"/>
              <a:t>Comparator Operation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52577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Test pixels give access to comparator inputs and outputs</a:t>
            </a:r>
            <a:r>
              <a:rPr lang="en-GB" sz="2400" dirty="0" smtClean="0"/>
              <a:t>…</a:t>
            </a:r>
          </a:p>
          <a:p>
            <a:r>
              <a:rPr lang="en-GB" sz="2400" dirty="0" smtClean="0"/>
              <a:t>Worrying effects (not yet fully understood)</a:t>
            </a:r>
          </a:p>
          <a:p>
            <a:pPr lvl="1"/>
            <a:r>
              <a:rPr lang="en-GB" sz="2000" dirty="0" smtClean="0"/>
              <a:t>Set a very low threshold</a:t>
            </a:r>
          </a:p>
          <a:p>
            <a:pPr lvl="1"/>
            <a:r>
              <a:rPr lang="en-GB" sz="2000" dirty="0" smtClean="0"/>
              <a:t>Comparator fires (on noise)</a:t>
            </a:r>
          </a:p>
          <a:p>
            <a:pPr lvl="1"/>
            <a:r>
              <a:rPr lang="en-GB" sz="2000" dirty="0" smtClean="0"/>
              <a:t>Injection into shaper circuit</a:t>
            </a:r>
          </a:p>
          <a:p>
            <a:pPr lvl="1"/>
            <a:r>
              <a:rPr lang="en-GB" sz="2000" dirty="0" smtClean="0"/>
              <a:t>Effect is more pronounced in new pixel</a:t>
            </a:r>
          </a:p>
          <a:p>
            <a:pPr lvl="1"/>
            <a:r>
              <a:rPr lang="en-GB" sz="2000" dirty="0" smtClean="0"/>
              <a:t>Can oscillate at certain low thresholds</a:t>
            </a:r>
          </a:p>
          <a:p>
            <a:pPr lvl="1"/>
            <a:r>
              <a:rPr lang="en-GB" sz="2000" dirty="0" smtClean="0"/>
              <a:t>Probably explains the non-</a:t>
            </a:r>
            <a:r>
              <a:rPr lang="en-GB" sz="2000" dirty="0" err="1" smtClean="0"/>
              <a:t>gaussian</a:t>
            </a:r>
            <a:r>
              <a:rPr lang="en-GB" sz="2000" dirty="0" smtClean="0"/>
              <a:t> profiles</a:t>
            </a:r>
          </a:p>
          <a:p>
            <a:r>
              <a:rPr lang="en-GB" sz="2400" dirty="0" smtClean="0"/>
              <a:t>Needs further investigation</a:t>
            </a:r>
          </a:p>
          <a:p>
            <a:pPr lvl="1"/>
            <a:r>
              <a:rPr lang="en-GB" sz="2000" dirty="0" smtClean="0"/>
              <a:t>Layout scrutiny</a:t>
            </a:r>
          </a:p>
          <a:p>
            <a:pPr lvl="1"/>
            <a:r>
              <a:rPr lang="en-GB" sz="2000" dirty="0" smtClean="0"/>
              <a:t>Response to signal</a:t>
            </a:r>
          </a:p>
          <a:p>
            <a:pPr lvl="1"/>
            <a:endParaRPr lang="en-GB" sz="2000" dirty="0" smtClean="0"/>
          </a:p>
        </p:txBody>
      </p:sp>
      <p:pic>
        <p:nvPicPr>
          <p:cNvPr id="1026" name="Picture 2" descr="F:\Images\Image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81750" y="4133850"/>
            <a:ext cx="2171699" cy="2895598"/>
          </a:xfrm>
          <a:prstGeom prst="rect">
            <a:avLst/>
          </a:prstGeom>
          <a:noFill/>
        </p:spPr>
      </p:pic>
      <p:pic>
        <p:nvPicPr>
          <p:cNvPr id="1027" name="Picture 3" descr="F:\Images\Image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75665" y="1549136"/>
            <a:ext cx="2135189" cy="2846918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3352800" y="4876800"/>
            <a:ext cx="1057619" cy="1817783"/>
          </a:xfrm>
          <a:custGeom>
            <a:avLst/>
            <a:gdLst>
              <a:gd name="connsiteX0" fmla="*/ 0 w 1057619"/>
              <a:gd name="connsiteY0" fmla="*/ 1817783 h 1817783"/>
              <a:gd name="connsiteX1" fmla="*/ 572877 w 1057619"/>
              <a:gd name="connsiteY1" fmla="*/ 1443210 h 1817783"/>
              <a:gd name="connsiteX2" fmla="*/ 859316 w 1057619"/>
              <a:gd name="connsiteY2" fmla="*/ 253388 h 1817783"/>
              <a:gd name="connsiteX3" fmla="*/ 1057619 w 1057619"/>
              <a:gd name="connsiteY3" fmla="*/ 0 h 181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619" h="1817783">
                <a:moveTo>
                  <a:pt x="0" y="1817783"/>
                </a:moveTo>
                <a:cubicBezTo>
                  <a:pt x="214829" y="1760863"/>
                  <a:pt x="429658" y="1703943"/>
                  <a:pt x="572877" y="1443210"/>
                </a:cubicBezTo>
                <a:cubicBezTo>
                  <a:pt x="716096" y="1182478"/>
                  <a:pt x="778526" y="493923"/>
                  <a:pt x="859316" y="253388"/>
                </a:cubicBezTo>
                <a:cubicBezTo>
                  <a:pt x="940106" y="12853"/>
                  <a:pt x="998862" y="6426"/>
                  <a:pt x="1057619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 flipH="1">
            <a:off x="4420518" y="4878636"/>
            <a:ext cx="1152181" cy="1817783"/>
          </a:xfrm>
          <a:custGeom>
            <a:avLst/>
            <a:gdLst>
              <a:gd name="connsiteX0" fmla="*/ 0 w 1057619"/>
              <a:gd name="connsiteY0" fmla="*/ 1817783 h 1817783"/>
              <a:gd name="connsiteX1" fmla="*/ 572877 w 1057619"/>
              <a:gd name="connsiteY1" fmla="*/ 1443210 h 1817783"/>
              <a:gd name="connsiteX2" fmla="*/ 859316 w 1057619"/>
              <a:gd name="connsiteY2" fmla="*/ 253388 h 1817783"/>
              <a:gd name="connsiteX3" fmla="*/ 1057619 w 1057619"/>
              <a:gd name="connsiteY3" fmla="*/ 0 h 181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619" h="1817783">
                <a:moveTo>
                  <a:pt x="0" y="1817783"/>
                </a:moveTo>
                <a:cubicBezTo>
                  <a:pt x="214829" y="1760863"/>
                  <a:pt x="429658" y="1703943"/>
                  <a:pt x="572877" y="1443210"/>
                </a:cubicBezTo>
                <a:cubicBezTo>
                  <a:pt x="716096" y="1182478"/>
                  <a:pt x="778526" y="493923"/>
                  <a:pt x="859316" y="253388"/>
                </a:cubicBezTo>
                <a:cubicBezTo>
                  <a:pt x="940106" y="12853"/>
                  <a:pt x="998862" y="6426"/>
                  <a:pt x="1057619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179682" y="5714603"/>
            <a:ext cx="1371600" cy="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31986" y="5714603"/>
            <a:ext cx="1371600" cy="7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64960" y="5029200"/>
            <a:ext cx="1142206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83417" y="1579085"/>
            <a:ext cx="110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i="1" dirty="0" smtClean="0"/>
              <a:t>New pixel</a:t>
            </a:r>
            <a:endParaRPr lang="en-GB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961516" y="4180634"/>
            <a:ext cx="98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i="1" dirty="0" smtClean="0"/>
              <a:t>Old pixel</a:t>
            </a:r>
            <a:endParaRPr lang="en-GB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590</Words>
  <Application>Microsoft Office PowerPoint</Application>
  <PresentationFormat>On-screen Show (4:3)</PresentationFormat>
  <Paragraphs>175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TPAC1.1 Progress JC: Dec 8th</vt:lpstr>
      <vt:lpstr>Laser</vt:lpstr>
      <vt:lpstr>Chip Alignment</vt:lpstr>
      <vt:lpstr>Yield</vt:lpstr>
      <vt:lpstr>PCB Summary</vt:lpstr>
      <vt:lpstr>Configuration Registers</vt:lpstr>
      <vt:lpstr>Data Integrity</vt:lpstr>
      <vt:lpstr>Comparator Simulation (DC)</vt:lpstr>
      <vt:lpstr>Comparator Operation</vt:lpstr>
      <vt:lpstr>Next steps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TPAC1.1</dc:title>
  <dc:creator/>
  <cp:lastModifiedBy>Jamie Crooks</cp:lastModifiedBy>
  <cp:revision>100</cp:revision>
  <dcterms:created xsi:type="dcterms:W3CDTF">2006-08-16T00:00:00Z</dcterms:created>
  <dcterms:modified xsi:type="dcterms:W3CDTF">2008-12-08T09:56:10Z</dcterms:modified>
</cp:coreProperties>
</file>