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72" r:id="rId2"/>
    <p:sldId id="273" r:id="rId3"/>
    <p:sldId id="274" r:id="rId4"/>
    <p:sldId id="275" r:id="rId5"/>
    <p:sldId id="276" r:id="rId6"/>
    <p:sldId id="277" r:id="rId7"/>
  </p:sldIdLst>
  <p:sldSz cx="9144000" cy="6858000" type="screen4x3"/>
  <p:notesSz cx="6718300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FF"/>
    <a:srgbClr val="00FFFF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74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udge\MEDproj\CALICE\TPAC1.1_test\results\jc-tu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udge\MEDproj\CALICE\TPAC1.1_test\results\jc-tu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GB"/>
              <a:t>TU calibration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v>pcb31</c:v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'pcb31'!$C$9:$AJ$9</c:f>
              <c:numCache>
                <c:formatCode>General</c:formatCode>
                <c:ptCount val="34"/>
                <c:pt idx="0">
                  <c:v>220</c:v>
                </c:pt>
                <c:pt idx="2">
                  <c:v>240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140</c:v>
                </c:pt>
                <c:pt idx="12">
                  <c:v>260</c:v>
                </c:pt>
                <c:pt idx="14">
                  <c:v>80</c:v>
                </c:pt>
                <c:pt idx="16">
                  <c:v>280</c:v>
                </c:pt>
                <c:pt idx="18">
                  <c:v>300</c:v>
                </c:pt>
                <c:pt idx="20">
                  <c:v>360</c:v>
                </c:pt>
                <c:pt idx="22">
                  <c:v>400</c:v>
                </c:pt>
                <c:pt idx="24">
                  <c:v>100</c:v>
                </c:pt>
                <c:pt idx="26">
                  <c:v>120</c:v>
                </c:pt>
                <c:pt idx="28">
                  <c:v>60</c:v>
                </c:pt>
                <c:pt idx="30">
                  <c:v>40</c:v>
                </c:pt>
                <c:pt idx="32">
                  <c:v>20</c:v>
                </c:pt>
              </c:numCache>
            </c:numRef>
          </c:xVal>
          <c:yVal>
            <c:numRef>
              <c:f>'pcb31'!$C$26:$AJ$26</c:f>
              <c:numCache>
                <c:formatCode>General</c:formatCode>
                <c:ptCount val="34"/>
                <c:pt idx="0">
                  <c:v>122.5</c:v>
                </c:pt>
                <c:pt idx="2">
                  <c:v>130</c:v>
                </c:pt>
                <c:pt idx="4">
                  <c:v>103.75</c:v>
                </c:pt>
                <c:pt idx="6">
                  <c:v>95.5</c:v>
                </c:pt>
                <c:pt idx="8">
                  <c:v>112.75</c:v>
                </c:pt>
                <c:pt idx="10">
                  <c:v>86.25</c:v>
                </c:pt>
                <c:pt idx="12">
                  <c:v>138.75</c:v>
                </c:pt>
                <c:pt idx="14">
                  <c:v>62.125</c:v>
                </c:pt>
                <c:pt idx="16">
                  <c:v>0</c:v>
                </c:pt>
                <c:pt idx="18">
                  <c:v>158.75</c:v>
                </c:pt>
                <c:pt idx="20">
                  <c:v>188.75</c:v>
                </c:pt>
                <c:pt idx="22">
                  <c:v>212.5</c:v>
                </c:pt>
                <c:pt idx="24">
                  <c:v>0</c:v>
                </c:pt>
                <c:pt idx="26">
                  <c:v>0</c:v>
                </c:pt>
                <c:pt idx="28">
                  <c:v>0</c:v>
                </c:pt>
                <c:pt idx="30">
                  <c:v>0</c:v>
                </c:pt>
                <c:pt idx="32">
                  <c:v>0</c:v>
                </c:pt>
              </c:numCache>
            </c:numRef>
          </c:yVal>
        </c:ser>
        <c:ser>
          <c:idx val="1"/>
          <c:order val="1"/>
          <c:tx>
            <c:v>pcb33</c:v>
          </c:tx>
          <c:spPr>
            <a:ln w="28575">
              <a:noFill/>
            </a:ln>
          </c:spPr>
          <c:marker>
            <c:symbol val="square"/>
            <c:size val="5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'pcb33'!$C$9:$AJ$9</c:f>
              <c:numCache>
                <c:formatCode>General</c:formatCode>
                <c:ptCount val="34"/>
                <c:pt idx="0">
                  <c:v>220</c:v>
                </c:pt>
                <c:pt idx="2">
                  <c:v>240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140</c:v>
                </c:pt>
                <c:pt idx="12">
                  <c:v>260</c:v>
                </c:pt>
                <c:pt idx="14">
                  <c:v>80</c:v>
                </c:pt>
                <c:pt idx="16">
                  <c:v>280</c:v>
                </c:pt>
                <c:pt idx="18">
                  <c:v>300</c:v>
                </c:pt>
                <c:pt idx="20">
                  <c:v>320</c:v>
                </c:pt>
                <c:pt idx="22">
                  <c:v>360</c:v>
                </c:pt>
                <c:pt idx="24">
                  <c:v>100</c:v>
                </c:pt>
                <c:pt idx="26">
                  <c:v>120</c:v>
                </c:pt>
                <c:pt idx="28">
                  <c:v>60</c:v>
                </c:pt>
                <c:pt idx="30">
                  <c:v>40</c:v>
                </c:pt>
                <c:pt idx="32">
                  <c:v>20</c:v>
                </c:pt>
              </c:numCache>
            </c:numRef>
          </c:xVal>
          <c:yVal>
            <c:numRef>
              <c:f>'pcb33'!$C$26:$AJ$26</c:f>
              <c:numCache>
                <c:formatCode>General</c:formatCode>
                <c:ptCount val="34"/>
                <c:pt idx="0">
                  <c:v>129.375</c:v>
                </c:pt>
                <c:pt idx="2">
                  <c:v>140</c:v>
                </c:pt>
                <c:pt idx="4">
                  <c:v>108.75</c:v>
                </c:pt>
                <c:pt idx="6">
                  <c:v>101.25</c:v>
                </c:pt>
                <c:pt idx="8">
                  <c:v>118.75</c:v>
                </c:pt>
                <c:pt idx="10">
                  <c:v>90.749999999999986</c:v>
                </c:pt>
                <c:pt idx="12">
                  <c:v>153.75</c:v>
                </c:pt>
                <c:pt idx="14">
                  <c:v>65</c:v>
                </c:pt>
                <c:pt idx="16">
                  <c:v>166.25</c:v>
                </c:pt>
                <c:pt idx="18">
                  <c:v>183.125</c:v>
                </c:pt>
                <c:pt idx="20">
                  <c:v>205</c:v>
                </c:pt>
                <c:pt idx="22">
                  <c:v>283.75</c:v>
                </c:pt>
                <c:pt idx="24">
                  <c:v>73.375</c:v>
                </c:pt>
                <c:pt idx="26">
                  <c:v>81.25</c:v>
                </c:pt>
                <c:pt idx="28">
                  <c:v>57.5</c:v>
                </c:pt>
                <c:pt idx="30">
                  <c:v>49.5</c:v>
                </c:pt>
                <c:pt idx="32">
                  <c:v>45.499999999999993</c:v>
                </c:pt>
              </c:numCache>
            </c:numRef>
          </c:yVal>
        </c:ser>
        <c:ser>
          <c:idx val="2"/>
          <c:order val="2"/>
          <c:tx>
            <c:v>pcb30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'pcb30'!$C$9:$Z$9</c:f>
              <c:numCache>
                <c:formatCode>General</c:formatCode>
                <c:ptCount val="24"/>
                <c:pt idx="0">
                  <c:v>220</c:v>
                </c:pt>
                <c:pt idx="2">
                  <c:v>230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230</c:v>
                </c:pt>
                <c:pt idx="12">
                  <c:v>234</c:v>
                </c:pt>
                <c:pt idx="14">
                  <c:v>234</c:v>
                </c:pt>
                <c:pt idx="16">
                  <c:v>140</c:v>
                </c:pt>
                <c:pt idx="18">
                  <c:v>120</c:v>
                </c:pt>
                <c:pt idx="20">
                  <c:v>100</c:v>
                </c:pt>
                <c:pt idx="22">
                  <c:v>80</c:v>
                </c:pt>
              </c:numCache>
            </c:numRef>
          </c:xVal>
          <c:yVal>
            <c:numRef>
              <c:f>'pcb30'!$C$28:$Z$28</c:f>
              <c:numCache>
                <c:formatCode>General</c:formatCode>
                <c:ptCount val="24"/>
                <c:pt idx="0">
                  <c:v>171.25</c:v>
                </c:pt>
                <c:pt idx="2">
                  <c:v>235</c:v>
                </c:pt>
                <c:pt idx="4">
                  <c:v>108.75</c:v>
                </c:pt>
                <c:pt idx="6">
                  <c:v>92.5</c:v>
                </c:pt>
                <c:pt idx="8">
                  <c:v>131.25</c:v>
                </c:pt>
                <c:pt idx="10">
                  <c:v>235</c:v>
                </c:pt>
                <c:pt idx="12">
                  <c:v>328.75</c:v>
                </c:pt>
                <c:pt idx="14">
                  <c:v>328.75</c:v>
                </c:pt>
                <c:pt idx="16">
                  <c:v>80</c:v>
                </c:pt>
                <c:pt idx="18">
                  <c:v>68.75</c:v>
                </c:pt>
                <c:pt idx="20">
                  <c:v>57.5</c:v>
                </c:pt>
                <c:pt idx="22">
                  <c:v>47.249999999999993</c:v>
                </c:pt>
              </c:numCache>
            </c:numRef>
          </c:yVal>
        </c:ser>
        <c:ser>
          <c:idx val="3"/>
          <c:order val="3"/>
          <c:tx>
            <c:v>pcb33x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chemeClr val="tx2"/>
              </a:solidFill>
              <a:ln>
                <a:solidFill>
                  <a:srgbClr val="00FFFF"/>
                </a:solidFill>
                <a:prstDash val="solid"/>
              </a:ln>
            </c:spPr>
          </c:marker>
          <c:xVal>
            <c:numRef>
              <c:f>pcb33x!$C$59:$C$69</c:f>
              <c:numCache>
                <c:formatCode>General</c:formatCode>
                <c:ptCount val="11"/>
                <c:pt idx="0">
                  <c:v>140</c:v>
                </c:pt>
                <c:pt idx="1">
                  <c:v>160</c:v>
                </c:pt>
                <c:pt idx="2">
                  <c:v>180</c:v>
                </c:pt>
                <c:pt idx="3">
                  <c:v>200</c:v>
                </c:pt>
                <c:pt idx="4">
                  <c:v>220</c:v>
                </c:pt>
                <c:pt idx="5">
                  <c:v>240</c:v>
                </c:pt>
                <c:pt idx="6">
                  <c:v>260</c:v>
                </c:pt>
                <c:pt idx="7">
                  <c:v>280</c:v>
                </c:pt>
                <c:pt idx="8">
                  <c:v>300</c:v>
                </c:pt>
                <c:pt idx="9">
                  <c:v>320</c:v>
                </c:pt>
                <c:pt idx="10">
                  <c:v>360</c:v>
                </c:pt>
              </c:numCache>
            </c:numRef>
          </c:xVal>
          <c:yVal>
            <c:numRef>
              <c:f>pcb33x!$F$59:$F$69</c:f>
              <c:numCache>
                <c:formatCode>General</c:formatCode>
                <c:ptCount val="11"/>
                <c:pt idx="0">
                  <c:v>78.395061728395063</c:v>
                </c:pt>
                <c:pt idx="1">
                  <c:v>87.654320987654316</c:v>
                </c:pt>
                <c:pt idx="2">
                  <c:v>98.148148148148138</c:v>
                </c:pt>
                <c:pt idx="3">
                  <c:v>108.02469135802468</c:v>
                </c:pt>
                <c:pt idx="4">
                  <c:v>120.37037037037037</c:v>
                </c:pt>
                <c:pt idx="5">
                  <c:v>129.01234567901233</c:v>
                </c:pt>
                <c:pt idx="6">
                  <c:v>141.35802469135803</c:v>
                </c:pt>
                <c:pt idx="7">
                  <c:v>154.93827160493825</c:v>
                </c:pt>
                <c:pt idx="8">
                  <c:v>171.60493827160494</c:v>
                </c:pt>
                <c:pt idx="9">
                  <c:v>188.88888888888889</c:v>
                </c:pt>
                <c:pt idx="10">
                  <c:v>278.39506172839504</c:v>
                </c:pt>
              </c:numCache>
            </c:numRef>
          </c:yVal>
        </c:ser>
        <c:ser>
          <c:idx val="4"/>
          <c:order val="4"/>
          <c:tx>
            <c:v>pcb31(rpt)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chemeClr val="accent5">
                  <a:lumMod val="50000"/>
                </a:schemeClr>
              </a:solidFill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'pcb31 (rpt)'!$C$9:$AJ$9</c:f>
              <c:numCache>
                <c:formatCode>General</c:formatCode>
                <c:ptCount val="34"/>
                <c:pt idx="0">
                  <c:v>220</c:v>
                </c:pt>
                <c:pt idx="2">
                  <c:v>240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140</c:v>
                </c:pt>
                <c:pt idx="12">
                  <c:v>260</c:v>
                </c:pt>
                <c:pt idx="14">
                  <c:v>80</c:v>
                </c:pt>
                <c:pt idx="16">
                  <c:v>280</c:v>
                </c:pt>
                <c:pt idx="18">
                  <c:v>320</c:v>
                </c:pt>
                <c:pt idx="20">
                  <c:v>360</c:v>
                </c:pt>
                <c:pt idx="22">
                  <c:v>400</c:v>
                </c:pt>
                <c:pt idx="24">
                  <c:v>440</c:v>
                </c:pt>
                <c:pt idx="26">
                  <c:v>120</c:v>
                </c:pt>
                <c:pt idx="28">
                  <c:v>60</c:v>
                </c:pt>
                <c:pt idx="30">
                  <c:v>40</c:v>
                </c:pt>
                <c:pt idx="32">
                  <c:v>20</c:v>
                </c:pt>
              </c:numCache>
            </c:numRef>
          </c:xVal>
          <c:yVal>
            <c:numRef>
              <c:f>'pcb31 (rpt)'!$C$26:$AJ$26</c:f>
              <c:numCache>
                <c:formatCode>General</c:formatCode>
                <c:ptCount val="34"/>
                <c:pt idx="0">
                  <c:v>0</c:v>
                </c:pt>
                <c:pt idx="2">
                  <c:v>118.125</c:v>
                </c:pt>
                <c:pt idx="4">
                  <c:v>0</c:v>
                </c:pt>
                <c:pt idx="6">
                  <c:v>80.374999999999986</c:v>
                </c:pt>
                <c:pt idx="8">
                  <c:v>100.74999999999999</c:v>
                </c:pt>
                <c:pt idx="10">
                  <c:v>0</c:v>
                </c:pt>
                <c:pt idx="12">
                  <c:v>0</c:v>
                </c:pt>
                <c:pt idx="14">
                  <c:v>47.125</c:v>
                </c:pt>
                <c:pt idx="16">
                  <c:v>137.5</c:v>
                </c:pt>
                <c:pt idx="18">
                  <c:v>154.25</c:v>
                </c:pt>
                <c:pt idx="20">
                  <c:v>186.25</c:v>
                </c:pt>
                <c:pt idx="22">
                  <c:v>208.75</c:v>
                </c:pt>
                <c:pt idx="24">
                  <c:v>237.5</c:v>
                </c:pt>
                <c:pt idx="26">
                  <c:v>62.625</c:v>
                </c:pt>
                <c:pt idx="28">
                  <c:v>0</c:v>
                </c:pt>
                <c:pt idx="30">
                  <c:v>33.125</c:v>
                </c:pt>
                <c:pt idx="32">
                  <c:v>0</c:v>
                </c:pt>
              </c:numCache>
            </c:numRef>
          </c:yVal>
        </c:ser>
        <c:axId val="63194624"/>
        <c:axId val="63578496"/>
      </c:scatterChart>
      <c:valAx>
        <c:axId val="631946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TU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78496"/>
        <c:crosses val="autoZero"/>
        <c:crossBetween val="midCat"/>
      </c:valAx>
      <c:valAx>
        <c:axId val="6357849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mV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9462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GB"/>
              <a:t>TU calibration</a:t>
            </a:r>
          </a:p>
        </c:rich>
      </c:tx>
      <c:layout/>
    </c:title>
    <c:plotArea>
      <c:layout/>
      <c:scatterChart>
        <c:scatterStyle val="lineMarker"/>
        <c:ser>
          <c:idx val="2"/>
          <c:order val="0"/>
          <c:tx>
            <c:v>pcb30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'pcb30'!$C$9:$Z$9</c:f>
              <c:numCache>
                <c:formatCode>General</c:formatCode>
                <c:ptCount val="24"/>
                <c:pt idx="0">
                  <c:v>220</c:v>
                </c:pt>
                <c:pt idx="2">
                  <c:v>230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230</c:v>
                </c:pt>
                <c:pt idx="12">
                  <c:v>234</c:v>
                </c:pt>
                <c:pt idx="14">
                  <c:v>234</c:v>
                </c:pt>
                <c:pt idx="16">
                  <c:v>140</c:v>
                </c:pt>
                <c:pt idx="18">
                  <c:v>120</c:v>
                </c:pt>
                <c:pt idx="20">
                  <c:v>100</c:v>
                </c:pt>
                <c:pt idx="22">
                  <c:v>80</c:v>
                </c:pt>
              </c:numCache>
            </c:numRef>
          </c:xVal>
          <c:yVal>
            <c:numRef>
              <c:f>'pcb30'!$C$28:$Z$28</c:f>
              <c:numCache>
                <c:formatCode>General</c:formatCode>
                <c:ptCount val="24"/>
                <c:pt idx="0">
                  <c:v>171.25</c:v>
                </c:pt>
                <c:pt idx="2">
                  <c:v>235</c:v>
                </c:pt>
                <c:pt idx="4">
                  <c:v>108.75</c:v>
                </c:pt>
                <c:pt idx="6">
                  <c:v>92.5</c:v>
                </c:pt>
                <c:pt idx="8">
                  <c:v>131.25</c:v>
                </c:pt>
                <c:pt idx="10">
                  <c:v>235</c:v>
                </c:pt>
                <c:pt idx="12">
                  <c:v>328.75</c:v>
                </c:pt>
                <c:pt idx="14">
                  <c:v>328.75</c:v>
                </c:pt>
                <c:pt idx="16">
                  <c:v>80</c:v>
                </c:pt>
                <c:pt idx="18">
                  <c:v>68.75</c:v>
                </c:pt>
                <c:pt idx="20">
                  <c:v>57.5</c:v>
                </c:pt>
                <c:pt idx="22">
                  <c:v>47.249999999999993</c:v>
                </c:pt>
              </c:numCache>
            </c:numRef>
          </c:yVal>
        </c:ser>
        <c:ser>
          <c:idx val="3"/>
          <c:order val="1"/>
          <c:tx>
            <c:v>pcb33x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chemeClr val="tx2"/>
              </a:solidFill>
              <a:ln>
                <a:solidFill>
                  <a:srgbClr val="00FFFF"/>
                </a:solidFill>
                <a:prstDash val="solid"/>
              </a:ln>
            </c:spPr>
          </c:marker>
          <c:xVal>
            <c:numRef>
              <c:f>pcb33x!$C$59:$C$69</c:f>
              <c:numCache>
                <c:formatCode>General</c:formatCode>
                <c:ptCount val="11"/>
                <c:pt idx="0">
                  <c:v>140</c:v>
                </c:pt>
                <c:pt idx="1">
                  <c:v>160</c:v>
                </c:pt>
                <c:pt idx="2">
                  <c:v>180</c:v>
                </c:pt>
                <c:pt idx="3">
                  <c:v>200</c:v>
                </c:pt>
                <c:pt idx="4">
                  <c:v>220</c:v>
                </c:pt>
                <c:pt idx="5">
                  <c:v>240</c:v>
                </c:pt>
                <c:pt idx="6">
                  <c:v>260</c:v>
                </c:pt>
                <c:pt idx="7">
                  <c:v>280</c:v>
                </c:pt>
                <c:pt idx="8">
                  <c:v>300</c:v>
                </c:pt>
                <c:pt idx="9">
                  <c:v>320</c:v>
                </c:pt>
                <c:pt idx="10">
                  <c:v>360</c:v>
                </c:pt>
              </c:numCache>
            </c:numRef>
          </c:xVal>
          <c:yVal>
            <c:numRef>
              <c:f>pcb33x!$F$59:$F$69</c:f>
              <c:numCache>
                <c:formatCode>General</c:formatCode>
                <c:ptCount val="11"/>
                <c:pt idx="0">
                  <c:v>78.395061728395063</c:v>
                </c:pt>
                <c:pt idx="1">
                  <c:v>87.654320987654316</c:v>
                </c:pt>
                <c:pt idx="2">
                  <c:v>98.148148148148138</c:v>
                </c:pt>
                <c:pt idx="3">
                  <c:v>108.02469135802468</c:v>
                </c:pt>
                <c:pt idx="4">
                  <c:v>120.37037037037037</c:v>
                </c:pt>
                <c:pt idx="5">
                  <c:v>129.01234567901233</c:v>
                </c:pt>
                <c:pt idx="6">
                  <c:v>141.35802469135803</c:v>
                </c:pt>
                <c:pt idx="7">
                  <c:v>154.93827160493825</c:v>
                </c:pt>
                <c:pt idx="8">
                  <c:v>171.60493827160494</c:v>
                </c:pt>
                <c:pt idx="9">
                  <c:v>188.88888888888889</c:v>
                </c:pt>
                <c:pt idx="10">
                  <c:v>278.39506172839504</c:v>
                </c:pt>
              </c:numCache>
            </c:numRef>
          </c:yVal>
        </c:ser>
        <c:ser>
          <c:idx val="4"/>
          <c:order val="2"/>
          <c:tx>
            <c:v>pcb31(rpt)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chemeClr val="accent5">
                  <a:lumMod val="50000"/>
                </a:schemeClr>
              </a:solidFill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'pcb31 (rpt)'!$C$9:$AJ$9</c:f>
              <c:numCache>
                <c:formatCode>General</c:formatCode>
                <c:ptCount val="34"/>
                <c:pt idx="0">
                  <c:v>220</c:v>
                </c:pt>
                <c:pt idx="2">
                  <c:v>240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140</c:v>
                </c:pt>
                <c:pt idx="12">
                  <c:v>260</c:v>
                </c:pt>
                <c:pt idx="14">
                  <c:v>80</c:v>
                </c:pt>
                <c:pt idx="16">
                  <c:v>280</c:v>
                </c:pt>
                <c:pt idx="18">
                  <c:v>320</c:v>
                </c:pt>
                <c:pt idx="20">
                  <c:v>360</c:v>
                </c:pt>
                <c:pt idx="22">
                  <c:v>400</c:v>
                </c:pt>
                <c:pt idx="24">
                  <c:v>440</c:v>
                </c:pt>
                <c:pt idx="26">
                  <c:v>120</c:v>
                </c:pt>
                <c:pt idx="28">
                  <c:v>60</c:v>
                </c:pt>
                <c:pt idx="30">
                  <c:v>40</c:v>
                </c:pt>
                <c:pt idx="32">
                  <c:v>20</c:v>
                </c:pt>
              </c:numCache>
            </c:numRef>
          </c:xVal>
          <c:yVal>
            <c:numRef>
              <c:f>'pcb31 (rpt)'!$C$26:$AJ$26</c:f>
              <c:numCache>
                <c:formatCode>General</c:formatCode>
                <c:ptCount val="34"/>
                <c:pt idx="0">
                  <c:v>0</c:v>
                </c:pt>
                <c:pt idx="2">
                  <c:v>118.125</c:v>
                </c:pt>
                <c:pt idx="4">
                  <c:v>0</c:v>
                </c:pt>
                <c:pt idx="6">
                  <c:v>80.374999999999986</c:v>
                </c:pt>
                <c:pt idx="8">
                  <c:v>100.74999999999999</c:v>
                </c:pt>
                <c:pt idx="10">
                  <c:v>0</c:v>
                </c:pt>
                <c:pt idx="12">
                  <c:v>0</c:v>
                </c:pt>
                <c:pt idx="14">
                  <c:v>47.125</c:v>
                </c:pt>
                <c:pt idx="16">
                  <c:v>137.5</c:v>
                </c:pt>
                <c:pt idx="18">
                  <c:v>154.25</c:v>
                </c:pt>
                <c:pt idx="20">
                  <c:v>186.25</c:v>
                </c:pt>
                <c:pt idx="22">
                  <c:v>208.75</c:v>
                </c:pt>
                <c:pt idx="24">
                  <c:v>237.5</c:v>
                </c:pt>
                <c:pt idx="26">
                  <c:v>62.625</c:v>
                </c:pt>
                <c:pt idx="28">
                  <c:v>0</c:v>
                </c:pt>
                <c:pt idx="30">
                  <c:v>33.125</c:v>
                </c:pt>
                <c:pt idx="32">
                  <c:v>0</c:v>
                </c:pt>
              </c:numCache>
            </c:numRef>
          </c:yVal>
        </c:ser>
        <c:axId val="52726784"/>
        <c:axId val="63579264"/>
      </c:scatterChart>
      <c:valAx>
        <c:axId val="527267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TU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79264"/>
        <c:crosses val="autoZero"/>
        <c:crossBetween val="midCat"/>
      </c:valAx>
      <c:valAx>
        <c:axId val="6357926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mV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2678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482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AE82F-3B93-42C5-B6EB-197F5DC2F600}" type="datetimeFigureOut">
              <a:rPr lang="en-US" smtClean="0"/>
              <a:pPr/>
              <a:t>2/5/2009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482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08E9-35EF-49AE-9976-EBE530A897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TPAC1.1 Testing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JC/Feb 6th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4038600" cy="129540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Laser Scan: </a:t>
            </a:r>
            <a:br>
              <a:rPr lang="en-GB" sz="4000" dirty="0" smtClean="0"/>
            </a:br>
            <a:r>
              <a:rPr lang="en-GB" sz="4000" dirty="0" smtClean="0"/>
              <a:t>Test Pixel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371600"/>
            <a:ext cx="4191000" cy="4419600"/>
          </a:xfrm>
        </p:spPr>
        <p:txBody>
          <a:bodyPr>
            <a:normAutofit/>
          </a:bodyPr>
          <a:lstStyle/>
          <a:p>
            <a:r>
              <a:rPr lang="en-GB" sz="1800" dirty="0" smtClean="0"/>
              <a:t>Test pixels were mounted specially in centre of </a:t>
            </a:r>
            <a:r>
              <a:rPr lang="en-GB" sz="1800" dirty="0" err="1" smtClean="0"/>
              <a:t>pcb</a:t>
            </a:r>
            <a:r>
              <a:rPr lang="en-GB" sz="1800" dirty="0" smtClean="0"/>
              <a:t> hole</a:t>
            </a:r>
          </a:p>
          <a:p>
            <a:endParaRPr lang="en-GB" sz="1800" dirty="0" smtClean="0"/>
          </a:p>
          <a:p>
            <a:r>
              <a:rPr lang="en-GB" sz="1800" dirty="0" smtClean="0"/>
              <a:t>2um spot</a:t>
            </a:r>
          </a:p>
          <a:p>
            <a:r>
              <a:rPr lang="en-GB" sz="1800" dirty="0" smtClean="0"/>
              <a:t>4um steps</a:t>
            </a:r>
          </a:p>
          <a:p>
            <a:r>
              <a:rPr lang="en-GB" sz="1800" dirty="0" smtClean="0"/>
              <a:t>50 measurements/pt</a:t>
            </a:r>
          </a:p>
          <a:p>
            <a:endParaRPr lang="en-GB" sz="1800" dirty="0" smtClean="0"/>
          </a:p>
          <a:p>
            <a:pPr>
              <a:buNone/>
            </a:pPr>
            <a:r>
              <a:rPr lang="en-GB" sz="1800" dirty="0" smtClean="0">
                <a:sym typeface="Wingdings" pitchFamily="2" charset="2"/>
              </a:rPr>
              <a:t>  </a:t>
            </a:r>
            <a:r>
              <a:rPr lang="en-GB" sz="1800" dirty="0" smtClean="0"/>
              <a:t>Before: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81000" y="609600"/>
            <a:ext cx="4038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333625" y="4423128"/>
            <a:ext cx="533400" cy="5429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867400" y="3657600"/>
            <a:ext cx="3120175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729957" y="4781748"/>
            <a:ext cx="304800" cy="31432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ular Callout 7"/>
          <p:cNvSpPr/>
          <p:nvPr/>
        </p:nvSpPr>
        <p:spPr>
          <a:xfrm>
            <a:off x="3505200" y="5943600"/>
            <a:ext cx="3124200" cy="762000"/>
          </a:xfrm>
          <a:prstGeom prst="wedgeRoundRectCallout">
            <a:avLst>
              <a:gd name="adj1" fmla="val -44164"/>
              <a:gd name="adj2" fmla="val -76760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Effect hasn’t entirely disappeared!</a:t>
            </a:r>
          </a:p>
          <a:p>
            <a:pPr algn="ctr"/>
            <a:r>
              <a:rPr lang="en-GB" sz="1400" dirty="0" smtClean="0"/>
              <a:t>Should repeat with aluminium plate removed and check alignment etc</a:t>
            </a:r>
            <a:endParaRPr lang="en-GB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48200" y="0"/>
            <a:ext cx="4038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Laser Scan: </a:t>
            </a:r>
            <a:b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Repeated!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43600" y="1752600"/>
            <a:ext cx="2895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Removed aluminium back plate</a:t>
            </a:r>
            <a:endParaRPr lang="en-GB" sz="2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Black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plastic under sensor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50309" t="47761"/>
          <a:stretch>
            <a:fillRect/>
          </a:stretch>
        </p:blipFill>
        <p:spPr bwMode="auto">
          <a:xfrm flipH="1">
            <a:off x="0" y="1600200"/>
            <a:ext cx="556980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884311" y="3756378"/>
            <a:ext cx="838200" cy="8477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0" y="3733800"/>
            <a:ext cx="27432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Next: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000" dirty="0" smtClean="0">
                <a:latin typeface="+mj-lt"/>
                <a:ea typeface="+mj-ea"/>
                <a:cs typeface="+mj-cs"/>
              </a:rPr>
              <a:t>Rotate sensor 90˚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Repeat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 calibration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Method</a:t>
            </a:r>
          </a:p>
          <a:p>
            <a:pPr lvl="1"/>
            <a:r>
              <a:rPr lang="en-GB" dirty="0" smtClean="0"/>
              <a:t>Fire laser at ~centre of (v1.1) test pixel</a:t>
            </a:r>
          </a:p>
          <a:p>
            <a:pPr lvl="1"/>
            <a:r>
              <a:rPr lang="en-GB" dirty="0" smtClean="0"/>
              <a:t>Set fixed threshold for test pixel</a:t>
            </a:r>
          </a:p>
          <a:p>
            <a:pPr lvl="1"/>
            <a:r>
              <a:rPr lang="en-GB" dirty="0" smtClean="0"/>
              <a:t>Adjust laser intensity</a:t>
            </a:r>
          </a:p>
          <a:p>
            <a:pPr lvl="2"/>
            <a:r>
              <a:rPr lang="en-GB" dirty="0" smtClean="0"/>
              <a:t>Record mean signal magnitude </a:t>
            </a:r>
          </a:p>
          <a:p>
            <a:pPr lvl="3"/>
            <a:r>
              <a:rPr lang="en-GB" dirty="0" smtClean="0"/>
              <a:t>can adjust aperture or intensity to get larger signals</a:t>
            </a:r>
          </a:p>
          <a:p>
            <a:pPr lvl="2"/>
            <a:r>
              <a:rPr lang="en-GB" dirty="0" smtClean="0"/>
              <a:t>Record probability of hit from scope (&gt;300 samples)</a:t>
            </a:r>
          </a:p>
          <a:p>
            <a:pPr lvl="2"/>
            <a:r>
              <a:rPr lang="en-GB" dirty="0" smtClean="0"/>
              <a:t>Plot s-curve of </a:t>
            </a:r>
            <a:r>
              <a:rPr lang="en-GB" dirty="0" err="1" smtClean="0"/>
              <a:t>p</a:t>
            </a:r>
            <a:r>
              <a:rPr lang="en-GB" dirty="0" smtClean="0"/>
              <a:t>(hit) against signal magnitude</a:t>
            </a:r>
          </a:p>
          <a:p>
            <a:pPr lvl="2"/>
            <a:r>
              <a:rPr lang="en-GB" dirty="0" smtClean="0"/>
              <a:t>Estimate </a:t>
            </a:r>
            <a:r>
              <a:rPr lang="en-GB" dirty="0" err="1" smtClean="0"/>
              <a:t>p</a:t>
            </a:r>
            <a:r>
              <a:rPr lang="en-GB" dirty="0" smtClean="0"/>
              <a:t>(hit)=0.5 for each threshold setting</a:t>
            </a:r>
          </a:p>
          <a:p>
            <a:pPr lvl="2"/>
            <a:r>
              <a:rPr lang="en-GB" dirty="0" smtClean="0"/>
              <a:t>Plot TU versus signal magnitude</a:t>
            </a:r>
          </a:p>
          <a:p>
            <a:pPr lvl="2"/>
            <a:r>
              <a:rPr lang="en-GB" dirty="0" smtClean="0"/>
              <a:t>Repeat for several sensors…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GB" dirty="0" smtClean="0"/>
              <a:t>TU calibration </a:t>
            </a:r>
            <a:r>
              <a:rPr lang="en-GB" dirty="0" smtClean="0"/>
              <a:t>plot: all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GB" dirty="0" smtClean="0"/>
              <a:t>TU calibration </a:t>
            </a:r>
            <a:r>
              <a:rPr lang="en-GB" dirty="0" smtClean="0"/>
              <a:t>plot: refined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/>
          <p:cNvCxnSpPr/>
          <p:nvPr/>
        </p:nvCxnSpPr>
        <p:spPr>
          <a:xfrm flipV="1">
            <a:off x="685800" y="2971800"/>
            <a:ext cx="746760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85800" y="2362200"/>
            <a:ext cx="746760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23235" y="2743200"/>
            <a:ext cx="920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0.4mV/TU</a:t>
            </a:r>
            <a:endParaRPr lang="en-GB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8229600" y="2209800"/>
            <a:ext cx="920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smtClean="0"/>
              <a:t>0.5mV/TU</a:t>
            </a:r>
            <a:endParaRPr lang="en-GB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151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TPAC1.1 Testing  JC/Feb 6th</vt:lpstr>
      <vt:lpstr>Laser Scan:  Test Pixel</vt:lpstr>
      <vt:lpstr>Slide 3</vt:lpstr>
      <vt:lpstr>TU calibration</vt:lpstr>
      <vt:lpstr>TU calibration plot: all data</vt:lpstr>
      <vt:lpstr>TU calibration plot: refined method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TPAC1.1</dc:title>
  <dc:creator/>
  <cp:lastModifiedBy>Jamie Crooks</cp:lastModifiedBy>
  <cp:revision>174</cp:revision>
  <dcterms:created xsi:type="dcterms:W3CDTF">2006-08-16T00:00:00Z</dcterms:created>
  <dcterms:modified xsi:type="dcterms:W3CDTF">2009-02-05T11:06:09Z</dcterms:modified>
</cp:coreProperties>
</file>