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33CC33"/>
    <a:srgbClr val="669900"/>
    <a:srgbClr val="FF33CC"/>
    <a:srgbClr val="00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35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28737-F1C1-4230-B5BC-C4C32F0FC255}" type="datetimeFigureOut">
              <a:rPr lang="en-US"/>
              <a:pPr>
                <a:defRPr/>
              </a:pPr>
              <a:t>6/1/2009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C5ED8-130B-4C1E-B9C9-B803AF3E47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D2814-FD85-4BD8-8769-4D16D1B516BC}" type="datetimeFigureOut">
              <a:rPr lang="en-US"/>
              <a:pPr>
                <a:defRPr/>
              </a:pPr>
              <a:t>6/1/2009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C4D6C-E06B-45FF-823E-5A0392519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E73CF-709B-478E-BA43-2129E6B9BA4B}" type="datetimeFigureOut">
              <a:rPr lang="en-US"/>
              <a:pPr>
                <a:defRPr/>
              </a:pPr>
              <a:t>6/1/2009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584CF-520F-434A-8F45-D3D26B64F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26F88-DBE7-4F2A-A7D8-FE3C7F66AADB}" type="datetimeFigureOut">
              <a:rPr lang="en-US"/>
              <a:pPr>
                <a:defRPr/>
              </a:pPr>
              <a:t>6/1/2009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DF3EC-E1DC-42EF-83AE-DF214BD0D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1DD51-8EF9-4C87-9C2D-BF1DD3B72625}" type="datetimeFigureOut">
              <a:rPr lang="en-US"/>
              <a:pPr>
                <a:defRPr/>
              </a:pPr>
              <a:t>6/1/2009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4ADE6-A8EE-4C08-B902-1D9C98F97B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2FB84-1159-4629-BB10-45472B7AD93E}" type="datetimeFigureOut">
              <a:rPr lang="en-US"/>
              <a:pPr>
                <a:defRPr/>
              </a:pPr>
              <a:t>6/1/2009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1A863-228B-452B-BAF7-85EF71E4D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0DFA6-BD0E-480A-BE1D-A11F8C12560D}" type="datetimeFigureOut">
              <a:rPr lang="en-US"/>
              <a:pPr>
                <a:defRPr/>
              </a:pPr>
              <a:t>6/1/2009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F9339-6521-41A7-943E-C261A22E5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F04DB-2AA8-446F-B83D-FFAAC71C7C66}" type="datetimeFigureOut">
              <a:rPr lang="en-US"/>
              <a:pPr>
                <a:defRPr/>
              </a:pPr>
              <a:t>6/1/2009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B771D-781A-4C2E-B86D-0CCBE5CE9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0FCDC-F8D5-4415-A448-54118CAC1023}" type="datetimeFigureOut">
              <a:rPr lang="en-US"/>
              <a:pPr>
                <a:defRPr/>
              </a:pPr>
              <a:t>6/1/2009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E5E45-F910-43F8-95DF-68438C72B4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DCA4D-BC62-4D86-986A-EA3552D0E3C8}" type="datetimeFigureOut">
              <a:rPr lang="en-US"/>
              <a:pPr>
                <a:defRPr/>
              </a:pPr>
              <a:t>6/1/2009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795C1-8420-406F-A393-301416830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879DB-F9FA-4F27-A348-CBE1492B5629}" type="datetimeFigureOut">
              <a:rPr lang="en-US"/>
              <a:pPr>
                <a:defRPr/>
              </a:pPr>
              <a:t>6/1/2009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6DE6E-8FC0-453A-B46A-E4178A430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F952AE-526B-4BFB-947A-AF165D604693}" type="datetimeFigureOut">
              <a:rPr lang="en-US"/>
              <a:pPr>
                <a:defRPr/>
              </a:pPr>
              <a:t>6/1/2009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D02444-AD08-43F8-9C6A-17C2C36BD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TPAC1.2 Results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Jamie Crooks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June 2009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715963"/>
          </a:xfrm>
        </p:spPr>
        <p:txBody>
          <a:bodyPr/>
          <a:lstStyle/>
          <a:p>
            <a:pPr eaLnBrk="1" hangingPunct="1"/>
            <a:r>
              <a:rPr lang="en-GB" smtClean="0"/>
              <a:t>Status</a:t>
            </a:r>
          </a:p>
        </p:txBody>
      </p:sp>
      <p:sp>
        <p:nvSpPr>
          <p:cNvPr id="3075" name="Content Placeholder 4"/>
          <p:cNvSpPr>
            <a:spLocks noGrp="1"/>
          </p:cNvSpPr>
          <p:nvPr>
            <p:ph idx="1"/>
          </p:nvPr>
        </p:nvSpPr>
        <p:spPr>
          <a:xfrm>
            <a:off x="990600" y="1219200"/>
            <a:ext cx="7543800" cy="1905000"/>
          </a:xfrm>
        </p:spPr>
        <p:txBody>
          <a:bodyPr/>
          <a:lstStyle/>
          <a:p>
            <a:pPr eaLnBrk="1" hangingPunct="1"/>
            <a:r>
              <a:rPr lang="en-GB" sz="2400" smtClean="0"/>
              <a:t>TPAC1.2 received</a:t>
            </a:r>
          </a:p>
          <a:p>
            <a:pPr eaLnBrk="1" hangingPunct="1"/>
            <a:endParaRPr lang="en-GB" sz="2000" smtClean="0"/>
          </a:p>
          <a:p>
            <a:pPr lvl="1" eaLnBrk="1" hangingPunct="1">
              <a:buFont typeface="Arial" charset="0"/>
              <a:buNone/>
            </a:pPr>
            <a:endParaRPr lang="en-GB" sz="2000" smtClean="0"/>
          </a:p>
          <a:p>
            <a:pPr lvl="1" eaLnBrk="1" hangingPunct="1"/>
            <a:endParaRPr lang="en-GB" sz="2000" smtClean="0"/>
          </a:p>
          <a:p>
            <a:pPr lvl="1" eaLnBrk="1" hangingPunct="1">
              <a:buFont typeface="Arial" charset="0"/>
              <a:buNone/>
            </a:pPr>
            <a:endParaRPr lang="en-GB" sz="200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4724400"/>
          <a:ext cx="6781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990600"/>
                <a:gridCol w="1447800"/>
                <a:gridCol w="1295400"/>
                <a:gridCol w="1676400"/>
              </a:tblGrid>
              <a:tr h="26670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WAFERS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EPI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SUBSTRATE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DPW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DICED QTY</a:t>
                      </a:r>
                      <a:endParaRPr lang="en-GB" sz="1400" dirty="0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STD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YES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75</a:t>
                      </a:r>
                      <a:endParaRPr lang="en-GB" sz="1400" dirty="0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STD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NO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75</a:t>
                      </a:r>
                      <a:endParaRPr lang="en-GB" sz="1400" dirty="0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HI RES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YES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75</a:t>
                      </a:r>
                      <a:endParaRPr lang="en-GB" sz="1400" dirty="0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18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HI RES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YES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75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114" name="Picture 2" descr="F:\DCIM\102OLYMP\P5290137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 l="6250" r="6250"/>
          <a:stretch>
            <a:fillRect/>
          </a:stretch>
        </p:blipFill>
        <p:spPr bwMode="auto">
          <a:xfrm>
            <a:off x="4648200" y="1295400"/>
            <a:ext cx="3200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715963"/>
          </a:xfrm>
        </p:spPr>
        <p:txBody>
          <a:bodyPr/>
          <a:lstStyle/>
          <a:p>
            <a:pPr eaLnBrk="1" hangingPunct="1"/>
            <a:r>
              <a:rPr lang="en-GB" smtClean="0"/>
              <a:t>Status</a:t>
            </a:r>
          </a:p>
        </p:txBody>
      </p:sp>
      <p:sp>
        <p:nvSpPr>
          <p:cNvPr id="4099" name="Content Placeholder 4"/>
          <p:cNvSpPr>
            <a:spLocks noGrp="1"/>
          </p:cNvSpPr>
          <p:nvPr>
            <p:ph idx="1"/>
          </p:nvPr>
        </p:nvSpPr>
        <p:spPr>
          <a:xfrm>
            <a:off x="304800" y="914400"/>
            <a:ext cx="8229600" cy="1752600"/>
          </a:xfrm>
        </p:spPr>
        <p:txBody>
          <a:bodyPr/>
          <a:lstStyle/>
          <a:p>
            <a:pPr eaLnBrk="1" hangingPunct="1"/>
            <a:r>
              <a:rPr lang="en-GB" sz="2400" smtClean="0"/>
              <a:t>7 chips now bonded, 5 more in progress</a:t>
            </a:r>
          </a:p>
          <a:p>
            <a:pPr lvl="1" eaLnBrk="1" hangingPunct="1"/>
            <a:r>
              <a:rPr lang="en-GB" sz="2000" smtClean="0"/>
              <a:t>0 power-ground shorts  </a:t>
            </a:r>
            <a:r>
              <a:rPr lang="en-GB" sz="2000" smtClean="0">
                <a:solidFill>
                  <a:srgbClr val="00B050"/>
                </a:solidFill>
                <a:sym typeface="Wingdings" pitchFamily="2" charset="2"/>
              </a:rPr>
              <a:t></a:t>
            </a:r>
            <a:endParaRPr lang="en-GB" sz="2000" smtClean="0">
              <a:solidFill>
                <a:srgbClr val="00B050"/>
              </a:solidFill>
            </a:endParaRPr>
          </a:p>
          <a:p>
            <a:pPr lvl="1" eaLnBrk="1" hangingPunct="1"/>
            <a:r>
              <a:rPr lang="en-GB" sz="2000" smtClean="0"/>
              <a:t>5 usable sensors today</a:t>
            </a:r>
          </a:p>
          <a:p>
            <a:pPr lvl="1" eaLnBrk="1" hangingPunct="1">
              <a:buFont typeface="Arial" charset="0"/>
              <a:buNone/>
            </a:pPr>
            <a:endParaRPr lang="en-GB" sz="2000" smtClean="0"/>
          </a:p>
          <a:p>
            <a:pPr lvl="1" eaLnBrk="1" hangingPunct="1"/>
            <a:endParaRPr lang="en-GB" sz="2000" smtClean="0"/>
          </a:p>
          <a:p>
            <a:pPr lvl="1" eaLnBrk="1" hangingPunct="1">
              <a:buFont typeface="Arial" charset="0"/>
              <a:buNone/>
            </a:pPr>
            <a:endParaRPr lang="en-GB" sz="200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2438400"/>
          <a:ext cx="8154036" cy="3467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533400"/>
                <a:gridCol w="1206818"/>
                <a:gridCol w="927418"/>
                <a:gridCol w="3656964"/>
                <a:gridCol w="1372236"/>
              </a:tblGrid>
              <a:tr h="266700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PCB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WFR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VARIANT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ALIGNMENT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TEST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NOTES</a:t>
                      </a:r>
                      <a:endParaRPr lang="en-GB" sz="1100" dirty="0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50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3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12u +DPW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LASER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rgbClr val="FF0000"/>
                          </a:solidFill>
                        </a:rPr>
                        <a:t>Configuration</a:t>
                      </a:r>
                      <a:r>
                        <a:rPr lang="en-GB" sz="1100" b="1" baseline="0" dirty="0" smtClean="0">
                          <a:solidFill>
                            <a:srgbClr val="FF0000"/>
                          </a:solidFill>
                        </a:rPr>
                        <a:t> errors (all cols)</a:t>
                      </a:r>
                      <a:endParaRPr lang="en-GB" sz="11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/>
                        <a:buNone/>
                      </a:pPr>
                      <a:endParaRPr lang="en-GB" sz="11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29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3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12u +DPW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LASER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en-GB" sz="11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0" dirty="0" smtClean="0">
                          <a:solidFill>
                            <a:schemeClr val="tx1"/>
                          </a:solidFill>
                        </a:rPr>
                        <a:t>Paul/CALICEDAQ1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43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3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12u +DPW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LASER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en-GB" sz="11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0" dirty="0" smtClean="0">
                          <a:solidFill>
                            <a:schemeClr val="tx1"/>
                          </a:solidFill>
                        </a:rPr>
                        <a:t>Marcel/55Fe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41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3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12u +DPW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LASER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rgbClr val="669900"/>
                          </a:solidFill>
                        </a:rPr>
                        <a:t>Ok, with configuration</a:t>
                      </a:r>
                      <a:r>
                        <a:rPr lang="en-GB" sz="1100" b="1" baseline="0" dirty="0" smtClean="0">
                          <a:solidFill>
                            <a:srgbClr val="669900"/>
                          </a:solidFill>
                        </a:rPr>
                        <a:t> errors (</a:t>
                      </a:r>
                      <a:r>
                        <a:rPr lang="en-GB" sz="1100" b="1" baseline="0" dirty="0" err="1" smtClean="0">
                          <a:solidFill>
                            <a:srgbClr val="669900"/>
                          </a:solidFill>
                        </a:rPr>
                        <a:t>col</a:t>
                      </a:r>
                      <a:r>
                        <a:rPr lang="en-GB" sz="1100" b="1" baseline="0" dirty="0" smtClean="0">
                          <a:solidFill>
                            <a:srgbClr val="669900"/>
                          </a:solidFill>
                        </a:rPr>
                        <a:t> 53 only)</a:t>
                      </a:r>
                      <a:endParaRPr lang="en-GB" sz="1100" b="1" dirty="0">
                        <a:solidFill>
                          <a:srgbClr val="6699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21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9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12u HIRES + DPW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LASER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solidFill>
                            <a:srgbClr val="669900"/>
                          </a:solidFill>
                        </a:rPr>
                        <a:t>Ok, with configuration</a:t>
                      </a:r>
                      <a:r>
                        <a:rPr lang="en-GB" sz="1100" b="1" baseline="0" dirty="0" smtClean="0">
                          <a:solidFill>
                            <a:srgbClr val="669900"/>
                          </a:solidFill>
                        </a:rPr>
                        <a:t> errors (</a:t>
                      </a:r>
                      <a:r>
                        <a:rPr lang="en-GB" sz="1100" b="1" baseline="0" dirty="0" err="1" smtClean="0">
                          <a:solidFill>
                            <a:srgbClr val="669900"/>
                          </a:solidFill>
                        </a:rPr>
                        <a:t>col</a:t>
                      </a:r>
                      <a:r>
                        <a:rPr lang="en-GB" sz="1100" b="1" baseline="0" dirty="0" smtClean="0">
                          <a:solidFill>
                            <a:srgbClr val="669900"/>
                          </a:solidFill>
                        </a:rPr>
                        <a:t> 148 only)</a:t>
                      </a:r>
                      <a:endParaRPr lang="en-GB" sz="1100" b="1" dirty="0" smtClean="0">
                        <a:solidFill>
                          <a:srgbClr val="6699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44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2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12u +DPW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CENTER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42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2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12u +DPW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CENTER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rgbClr val="FF0000"/>
                          </a:solidFill>
                        </a:rPr>
                        <a:t>Spill fails </a:t>
                      </a:r>
                      <a:endParaRPr lang="en-GB" sz="11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47</a:t>
                      </a:r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12u +DPW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CENTER</a:t>
                      </a:r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46</a:t>
                      </a:r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12u +DPW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CENTER</a:t>
                      </a:r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45</a:t>
                      </a:r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12u +DPW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CENTER</a:t>
                      </a:r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23</a:t>
                      </a:r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12u +DPW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CENTER</a:t>
                      </a:r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48</a:t>
                      </a:r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18u HIRES + DPW</a:t>
                      </a:r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LASER</a:t>
                      </a:r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smtClean="0"/>
              <a:t>Per-Pixel threshold scans (noise)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1828800"/>
          </a:xfrm>
        </p:spPr>
        <p:txBody>
          <a:bodyPr/>
          <a:lstStyle/>
          <a:p>
            <a:r>
              <a:rPr lang="en-GB" sz="2800" smtClean="0"/>
              <a:t>Randomly selected single pixel in each region</a:t>
            </a:r>
          </a:p>
          <a:p>
            <a:r>
              <a:rPr lang="en-GB" sz="2800" smtClean="0"/>
              <a:t>Noise is </a:t>
            </a:r>
            <a:r>
              <a:rPr lang="en-GB" sz="2800" smtClean="0">
                <a:solidFill>
                  <a:srgbClr val="00B050"/>
                </a:solidFill>
              </a:rPr>
              <a:t>Gaussian    </a:t>
            </a:r>
            <a:r>
              <a:rPr lang="en-GB" sz="2800" smtClean="0">
                <a:solidFill>
                  <a:srgbClr val="00B050"/>
                </a:solidFill>
                <a:sym typeface="Wingdings" pitchFamily="2" charset="2"/>
              </a:rPr>
              <a:t></a:t>
            </a:r>
            <a:endParaRPr lang="en-GB" sz="2800" smtClean="0">
              <a:solidFill>
                <a:srgbClr val="00B050"/>
              </a:solidFill>
            </a:endParaRPr>
          </a:p>
          <a:p>
            <a:pPr lvl="1"/>
            <a:r>
              <a:rPr lang="en-GB" sz="2000" smtClean="0"/>
              <a:t>Pixel shielding added on metal 2 appears to help</a:t>
            </a:r>
          </a:p>
          <a:p>
            <a:pPr lvl="1"/>
            <a:r>
              <a:rPr lang="en-GB" sz="2000" smtClean="0"/>
              <a:t>Coupling/oscillation at low thresholds is not evident</a:t>
            </a:r>
          </a:p>
        </p:txBody>
      </p:sp>
      <p:pic>
        <p:nvPicPr>
          <p:cNvPr id="5124" name="Picture 3" descr="G:\reg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895600"/>
            <a:ext cx="2806700" cy="190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4" descr="G:\reg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32300" y="2900363"/>
            <a:ext cx="2806700" cy="190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5" descr="G:\reg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4876800"/>
            <a:ext cx="2806700" cy="190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6" descr="G:\reg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4876800"/>
            <a:ext cx="2806700" cy="190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Single pixel trim scan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762000"/>
          </a:xfrm>
        </p:spPr>
        <p:txBody>
          <a:bodyPr/>
          <a:lstStyle/>
          <a:p>
            <a:r>
              <a:rPr lang="en-GB" sz="2800" smtClean="0"/>
              <a:t>Trims 0,2,4,6,8,10,12,14,16,18,20,22,24…</a:t>
            </a: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514600"/>
            <a:ext cx="5572125" cy="408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0" y="2514600"/>
            <a:ext cx="3048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GB" dirty="0">
                <a:latin typeface="+mn-lt"/>
                <a:cs typeface="+mn-cs"/>
              </a:rPr>
              <a:t>The trim </a:t>
            </a:r>
            <a:r>
              <a:rPr lang="en-GB" u="sng" dirty="0">
                <a:latin typeface="+mn-lt"/>
                <a:cs typeface="+mn-cs"/>
              </a:rPr>
              <a:t>range</a:t>
            </a:r>
            <a:r>
              <a:rPr lang="en-GB" dirty="0">
                <a:latin typeface="+mn-lt"/>
                <a:cs typeface="+mn-cs"/>
              </a:rPr>
              <a:t> still needs to be set up correctly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GB" dirty="0">
                <a:latin typeface="+mn-lt"/>
                <a:cs typeface="+mn-cs"/>
              </a:rPr>
              <a:t>Was never done for TPAC1.1 which had the larger #bits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GB" dirty="0">
                <a:latin typeface="+mn-lt"/>
                <a:cs typeface="+mn-cs"/>
              </a:rPr>
              <a:t>May involve a resistor value change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GB" dirty="0">
                <a:latin typeface="+mn-lt"/>
                <a:cs typeface="+mn-cs"/>
              </a:rPr>
              <a:t>Once per-pixel spread is known I can set this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GB" dirty="0">
                <a:latin typeface="+mn-lt"/>
                <a:cs typeface="+mn-cs"/>
              </a:rPr>
              <a:t>Sooner the better (for modifying PCBs)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GB" dirty="0">
                <a:latin typeface="+mn-lt"/>
                <a:cs typeface="+mn-cs"/>
              </a:rPr>
              <a:t>Currently the range should be twice that on TPAC1.0 with 4x resolution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Pixel addresses (noise)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05200" cy="914400"/>
          </a:xfrm>
        </p:spPr>
        <p:txBody>
          <a:bodyPr/>
          <a:lstStyle/>
          <a:p>
            <a:r>
              <a:rPr lang="en-GB" sz="2000" smtClean="0"/>
              <a:t>TPAC1.1</a:t>
            </a:r>
          </a:p>
          <a:p>
            <a:pPr lvl="1">
              <a:buFont typeface="Courier New" pitchFamily="49" charset="0"/>
              <a:buChar char="o"/>
            </a:pPr>
            <a:r>
              <a:rPr lang="en-GB" sz="1800" smtClean="0"/>
              <a:t>Addressing bug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419600" y="1524000"/>
            <a:ext cx="3505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GB" sz="2000" dirty="0">
                <a:latin typeface="+mn-lt"/>
                <a:cs typeface="+mn-cs"/>
              </a:rPr>
              <a:t>TPAC1.2</a:t>
            </a:r>
          </a:p>
          <a:p>
            <a:pPr marL="800100" lvl="1" indent="-342900" eaLnBrk="0" hangingPunct="0"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GB" sz="2000" dirty="0">
                <a:latin typeface="+mn-lt"/>
                <a:cs typeface="+mn-cs"/>
              </a:rPr>
              <a:t>Full addresses restored</a:t>
            </a:r>
          </a:p>
        </p:txBody>
      </p:sp>
      <p:pic>
        <p:nvPicPr>
          <p:cNvPr id="7173" name="Picture 2" descr="G:\noise1.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375" y="2514600"/>
            <a:ext cx="380682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3" descr="G:\noise1.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514600"/>
            <a:ext cx="3773488" cy="362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1294</TotalTime>
  <Words>272</Words>
  <Application>Microsoft Office PowerPoint</Application>
  <PresentationFormat>On-screen Show (4:3)</PresentationFormat>
  <Paragraphs>113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Wingdings</vt:lpstr>
      <vt:lpstr>Courier New</vt:lpstr>
      <vt:lpstr>Office Theme</vt:lpstr>
      <vt:lpstr>TPAC1.2 Results</vt:lpstr>
      <vt:lpstr>Status</vt:lpstr>
      <vt:lpstr>Status</vt:lpstr>
      <vt:lpstr>Per-Pixel threshold scans (noise)</vt:lpstr>
      <vt:lpstr>Single pixel trim scan</vt:lpstr>
      <vt:lpstr>Pixel addresses (noise)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Jamie Crooks</cp:lastModifiedBy>
  <cp:revision>50</cp:revision>
  <dcterms:created xsi:type="dcterms:W3CDTF">2006-08-16T00:00:00Z</dcterms:created>
  <dcterms:modified xsi:type="dcterms:W3CDTF">2009-06-01T08:33:22Z</dcterms:modified>
</cp:coreProperties>
</file>